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85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5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EE9E4-9CFF-4EC2-9518-FF9F5048AC67}" type="datetimeFigureOut">
              <a:rPr lang="el-GR" smtClean="0"/>
              <a:pPr/>
              <a:t>27/3/2012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632CE-C2DF-41C7-81C3-D1314099270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DD6600-4411-4E14-BFC6-8D51C6A3BE82}" type="datetimeFigureOut">
              <a:rPr lang="el-GR" smtClean="0"/>
              <a:pPr/>
              <a:t>27/3/2012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2BCE7A-290A-4DF4-8FBB-B28647444FA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DD6600-4411-4E14-BFC6-8D51C6A3BE82}" type="datetimeFigureOut">
              <a:rPr lang="el-GR" smtClean="0"/>
              <a:pPr/>
              <a:t>27/3/2012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2BCE7A-290A-4DF4-8FBB-B28647444FA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DD6600-4411-4E14-BFC6-8D51C6A3BE82}" type="datetimeFigureOut">
              <a:rPr lang="el-GR" smtClean="0"/>
              <a:pPr/>
              <a:t>27/3/2012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2BCE7A-290A-4DF4-8FBB-B28647444FA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DD6600-4411-4E14-BFC6-8D51C6A3BE82}" type="datetimeFigureOut">
              <a:rPr lang="el-GR" smtClean="0"/>
              <a:pPr/>
              <a:t>27/3/2012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2BCE7A-290A-4DF4-8FBB-B28647444FA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DD6600-4411-4E14-BFC6-8D51C6A3BE82}" type="datetimeFigureOut">
              <a:rPr lang="el-GR" smtClean="0"/>
              <a:pPr/>
              <a:t>27/3/2012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2BCE7A-290A-4DF4-8FBB-B28647444FA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DD6600-4411-4E14-BFC6-8D51C6A3BE82}" type="datetimeFigureOut">
              <a:rPr lang="el-GR" smtClean="0"/>
              <a:pPr/>
              <a:t>27/3/2012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2BCE7A-290A-4DF4-8FBB-B28647444FA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DD6600-4411-4E14-BFC6-8D51C6A3BE82}" type="datetimeFigureOut">
              <a:rPr lang="el-GR" smtClean="0"/>
              <a:pPr/>
              <a:t>27/3/2012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2BCE7A-290A-4DF4-8FBB-B28647444FA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DD6600-4411-4E14-BFC6-8D51C6A3BE82}" type="datetimeFigureOut">
              <a:rPr lang="el-GR" smtClean="0"/>
              <a:pPr/>
              <a:t>27/3/2012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2BCE7A-290A-4DF4-8FBB-B28647444FA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DD6600-4411-4E14-BFC6-8D51C6A3BE82}" type="datetimeFigureOut">
              <a:rPr lang="el-GR" smtClean="0"/>
              <a:pPr/>
              <a:t>27/3/2012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2BCE7A-290A-4DF4-8FBB-B28647444FA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DD6600-4411-4E14-BFC6-8D51C6A3BE82}" type="datetimeFigureOut">
              <a:rPr lang="el-GR" smtClean="0"/>
              <a:pPr/>
              <a:t>27/3/2012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2BCE7A-290A-4DF4-8FBB-B28647444FA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DD6600-4411-4E14-BFC6-8D51C6A3BE82}" type="datetimeFigureOut">
              <a:rPr lang="el-GR" smtClean="0"/>
              <a:pPr/>
              <a:t>27/3/2012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2BCE7A-290A-4DF4-8FBB-B28647444FA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0DD6600-4411-4E14-BFC6-8D51C6A3BE82}" type="datetimeFigureOut">
              <a:rPr lang="el-GR" smtClean="0"/>
              <a:pPr/>
              <a:t>27/3/2012</a:t>
            </a:fld>
            <a:endParaRPr lang="el-G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32BCE7A-290A-4DF4-8FBB-B28647444FA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dropbox.com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deliciou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259627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n-US" dirty="0" smtClean="0"/>
              <a:t>Delicious</a:t>
            </a:r>
            <a:r>
              <a:rPr lang="el-GR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Dropbox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Google docs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4" name="Picture 3" descr="social-media-b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3684712"/>
            <a:ext cx="3672408" cy="23422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688" y="5805264"/>
            <a:ext cx="5640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ΠΑΠΑΔΟΠΟΥΛΟΣ ΗΛΙΑΣ</a:t>
            </a:r>
          </a:p>
          <a:p>
            <a:pPr algn="ctr"/>
            <a:r>
              <a:rPr lang="el-GR" dirty="0" smtClean="0"/>
              <a:t>ΕΚΠΑΙΔΕΥΤΙΚΟΣ  ΠΛΗΡΟΦΟΡΙΚΗΣ ΠΕ19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1556792"/>
            <a:ext cx="8183880" cy="4331968"/>
          </a:xfrm>
        </p:spPr>
        <p:txBody>
          <a:bodyPr>
            <a:normAutofit/>
          </a:bodyPr>
          <a:lstStyle/>
          <a:p>
            <a:pPr algn="just"/>
            <a:r>
              <a:rPr lang="el-GR" sz="2400" dirty="0" smtClean="0"/>
              <a:t>Το δίκτυό σας σας συνδέει με άλλους χρήστες Delicious: φίλους, οικογένεια, συνεργάτες κ.τ.λ.) </a:t>
            </a:r>
          </a:p>
          <a:p>
            <a:pPr algn="just">
              <a:buNone/>
            </a:pPr>
            <a:endParaRPr lang="el-GR" sz="2400" dirty="0" smtClean="0"/>
          </a:p>
          <a:p>
            <a:pPr algn="just"/>
            <a:r>
              <a:rPr lang="el-GR" sz="2400" dirty="0" smtClean="0"/>
              <a:t>Για να προσθέσετε ένα πρόσωπο στο δίκτυό σας, μπορείτε να επιλέξετε Προσθήκη ενός χρήστη στο δίκτυο </a:t>
            </a:r>
          </a:p>
          <a:p>
            <a:pPr algn="just"/>
            <a:r>
              <a:rPr lang="el-GR" sz="2400" dirty="0" smtClean="0"/>
              <a:t>στη συνέχεια πληκτρολογήστε το όνομα χρήστη τους. </a:t>
            </a:r>
          </a:p>
          <a:p>
            <a:pPr algn="just"/>
            <a:endParaRPr lang="el-GR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1520" y="476672"/>
            <a:ext cx="8280920" cy="936104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200" b="1" dirty="0" smtClean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Δημιουργία Δικτύου</a:t>
            </a:r>
            <a:endParaRPr kumimoji="0" lang="el-GR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delicious-1.jpg"/>
          <p:cNvPicPr>
            <a:picLocks noChangeAspect="1"/>
          </p:cNvPicPr>
          <p:nvPr/>
        </p:nvPicPr>
        <p:blipFill>
          <a:blip r:embed="rId2" cstate="print"/>
          <a:srcRect t="34880" r="861" b="39920"/>
          <a:stretch>
            <a:fillRect/>
          </a:stretch>
        </p:blipFill>
        <p:spPr>
          <a:xfrm>
            <a:off x="2627784" y="404664"/>
            <a:ext cx="3312368" cy="504056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t="18914" r="919" b="65170"/>
          <a:stretch>
            <a:fillRect/>
          </a:stretch>
        </p:blipFill>
        <p:spPr bwMode="auto">
          <a:xfrm>
            <a:off x="467544" y="4941168"/>
            <a:ext cx="8136904" cy="1045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4932040" y="4221088"/>
            <a:ext cx="2283166" cy="12081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412776"/>
            <a:ext cx="8183880" cy="4475984"/>
          </a:xfrm>
        </p:spPr>
        <p:txBody>
          <a:bodyPr>
            <a:normAutofit/>
          </a:bodyPr>
          <a:lstStyle/>
          <a:p>
            <a:pPr algn="just"/>
            <a:r>
              <a:rPr lang="el-GR" sz="2400" dirty="0" smtClean="0"/>
              <a:t>Δυνατότητα παρακολούθησης </a:t>
            </a:r>
            <a:r>
              <a:rPr lang="en-US" sz="2400" dirty="0" smtClean="0"/>
              <a:t>bookmarks </a:t>
            </a:r>
            <a:r>
              <a:rPr lang="el-GR" sz="2400" dirty="0" smtClean="0"/>
              <a:t>ενός συγκεκριμένου </a:t>
            </a:r>
            <a:r>
              <a:rPr lang="en-US" sz="2400" dirty="0" smtClean="0"/>
              <a:t>tag (</a:t>
            </a:r>
            <a:r>
              <a:rPr lang="el-GR" sz="2400" dirty="0" smtClean="0"/>
              <a:t>π.χ </a:t>
            </a:r>
            <a:r>
              <a:rPr lang="en-US" sz="2400" dirty="0" err="1" smtClean="0"/>
              <a:t>wikileaks</a:t>
            </a:r>
            <a:r>
              <a:rPr lang="en-US" sz="2400" dirty="0" smtClean="0"/>
              <a:t>) </a:t>
            </a:r>
            <a:r>
              <a:rPr lang="el-GR" sz="2400" dirty="0" smtClean="0"/>
              <a:t>σε ένα ξεχωριστό μέρος της σελίδας</a:t>
            </a:r>
            <a:endParaRPr lang="en-US" sz="2400" dirty="0" smtClean="0"/>
          </a:p>
          <a:p>
            <a:pPr algn="just">
              <a:buNone/>
            </a:pPr>
            <a:endParaRPr lang="el-GR" sz="2400" dirty="0" smtClean="0"/>
          </a:p>
          <a:p>
            <a:pPr algn="just"/>
            <a:r>
              <a:rPr lang="el-GR" sz="2400" dirty="0" smtClean="0"/>
              <a:t>Επιλέγουμε </a:t>
            </a:r>
            <a:r>
              <a:rPr lang="en-US" sz="2400" b="1" dirty="0" smtClean="0"/>
              <a:t>subscriptions</a:t>
            </a:r>
            <a:r>
              <a:rPr lang="en-US" sz="2400" dirty="0" smtClean="0"/>
              <a:t>   </a:t>
            </a:r>
            <a:r>
              <a:rPr lang="en-US" sz="2400" b="1" dirty="0" smtClean="0"/>
              <a:t>add a subscription </a:t>
            </a:r>
            <a:endParaRPr lang="el-GR" sz="2400" b="1" dirty="0" smtClean="0"/>
          </a:p>
          <a:p>
            <a:pPr>
              <a:buNone/>
            </a:pPr>
            <a:endParaRPr lang="el-GR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1520" y="476672"/>
            <a:ext cx="8280920" cy="936104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Subscriptions</a:t>
            </a:r>
            <a:endParaRPr kumimoji="0" lang="el-GR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delicious-1.jpg"/>
          <p:cNvPicPr>
            <a:picLocks noChangeAspect="1"/>
          </p:cNvPicPr>
          <p:nvPr/>
        </p:nvPicPr>
        <p:blipFill>
          <a:blip r:embed="rId2" cstate="print"/>
          <a:srcRect t="34880" r="861" b="39920"/>
          <a:stretch>
            <a:fillRect/>
          </a:stretch>
        </p:blipFill>
        <p:spPr>
          <a:xfrm>
            <a:off x="2627784" y="404664"/>
            <a:ext cx="3312368" cy="504056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5148064" y="3284984"/>
            <a:ext cx="21602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t="20634" b="38099"/>
          <a:stretch>
            <a:fillRect/>
          </a:stretch>
        </p:blipFill>
        <p:spPr bwMode="auto">
          <a:xfrm>
            <a:off x="611560" y="3717032"/>
            <a:ext cx="7848872" cy="259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 rot="5400000">
            <a:off x="2699792" y="3356992"/>
            <a:ext cx="57606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3779912" y="3356992"/>
            <a:ext cx="1728192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340768"/>
            <a:ext cx="8183880" cy="4475984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/>
              <a:t>To delicious </a:t>
            </a:r>
            <a:r>
              <a:rPr lang="el-GR" sz="2000" dirty="0" smtClean="0"/>
              <a:t>παρακολουθεί </a:t>
            </a:r>
            <a:r>
              <a:rPr lang="el-GR" sz="2000" b="1" dirty="0" smtClean="0"/>
              <a:t>συνεχώς</a:t>
            </a:r>
            <a:r>
              <a:rPr lang="el-GR" sz="2000" dirty="0" smtClean="0"/>
              <a:t> κάθε καινουργιο </a:t>
            </a:r>
            <a:r>
              <a:rPr lang="en-US" sz="2000" dirty="0" smtClean="0"/>
              <a:t>bookmark </a:t>
            </a:r>
            <a:r>
              <a:rPr lang="el-GR" sz="2000" dirty="0" smtClean="0"/>
              <a:t>απο όλους τους χρήστες του με το </a:t>
            </a:r>
            <a:r>
              <a:rPr lang="en-US" sz="2000" dirty="0" smtClean="0"/>
              <a:t>tag </a:t>
            </a:r>
            <a:r>
              <a:rPr lang="el-GR" sz="2000" dirty="0" smtClean="0"/>
              <a:t>που επιλέξαμε για </a:t>
            </a:r>
            <a:r>
              <a:rPr lang="en-US" sz="2000" dirty="0" smtClean="0"/>
              <a:t>subscription</a:t>
            </a:r>
            <a:endParaRPr lang="el-GR" sz="2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1520" y="476672"/>
            <a:ext cx="8280920" cy="936104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Subscriptions(2)</a:t>
            </a:r>
            <a:endParaRPr kumimoji="0" lang="el-GR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delicious-1.jpg"/>
          <p:cNvPicPr>
            <a:picLocks noChangeAspect="1"/>
          </p:cNvPicPr>
          <p:nvPr/>
        </p:nvPicPr>
        <p:blipFill>
          <a:blip r:embed="rId2" cstate="print"/>
          <a:srcRect t="34880" r="861" b="39920"/>
          <a:stretch>
            <a:fillRect/>
          </a:stretch>
        </p:blipFill>
        <p:spPr>
          <a:xfrm>
            <a:off x="2627784" y="404664"/>
            <a:ext cx="3312368" cy="504056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-1049" t="15736" b="35462"/>
          <a:stretch>
            <a:fillRect/>
          </a:stretch>
        </p:blipFill>
        <p:spPr bwMode="auto">
          <a:xfrm>
            <a:off x="450352" y="2420889"/>
            <a:ext cx="8226104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7092280" y="3356992"/>
            <a:ext cx="1368152" cy="50405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/>
          <a:lstStyle/>
          <a:p>
            <a:pPr algn="ctr"/>
            <a:r>
              <a:rPr lang="el-GR" dirty="0" smtClean="0"/>
              <a:t>Εκπαιδευτική αξιοποίηση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628800"/>
            <a:ext cx="8183880" cy="4187952"/>
          </a:xfrm>
        </p:spPr>
        <p:txBody>
          <a:bodyPr>
            <a:normAutofit fontScale="92500"/>
          </a:bodyPr>
          <a:lstStyle/>
          <a:p>
            <a:r>
              <a:rPr lang="el-GR" dirty="0" smtClean="0"/>
              <a:t>Δημιουργία δικτύων και αξιοποίηση των </a:t>
            </a:r>
            <a:r>
              <a:rPr lang="en-US" dirty="0" smtClean="0"/>
              <a:t>subscriptions </a:t>
            </a:r>
            <a:r>
              <a:rPr lang="el-GR" dirty="0" smtClean="0"/>
              <a:t>μεταξυ εκπαιδευτικών </a:t>
            </a:r>
          </a:p>
          <a:p>
            <a:r>
              <a:rPr lang="el-GR" dirty="0" smtClean="0"/>
              <a:t>Δημιουργία δικτύων εκπαιδευτικών –μαθητων για εύκολη αποστολη-ανταλλαγη </a:t>
            </a:r>
            <a:r>
              <a:rPr lang="en-US" dirty="0" smtClean="0"/>
              <a:t>bookmarks</a:t>
            </a:r>
            <a:r>
              <a:rPr lang="el-GR" dirty="0" smtClean="0"/>
              <a:t> σχετικών με το εκπαιδευτικό αντικείμενο</a:t>
            </a:r>
            <a:endParaRPr lang="en-US" dirty="0" smtClean="0"/>
          </a:p>
          <a:p>
            <a:r>
              <a:rPr lang="el-GR" dirty="0" smtClean="0"/>
              <a:t>Δημιουργία δικτύων μαθητων κατα την υλοποίηση ομαδικών εργασιών για την ευκολότερη ανταλλαγη πηγων και περιεχομένου , αξιοποιώντας παράλληλα τα σχετικά με την εργασία </a:t>
            </a:r>
            <a:r>
              <a:rPr lang="en-US" dirty="0" smtClean="0"/>
              <a:t>subscriptions</a:t>
            </a:r>
            <a:endParaRPr lang="el-GR" dirty="0"/>
          </a:p>
        </p:txBody>
      </p:sp>
      <p:pic>
        <p:nvPicPr>
          <p:cNvPr id="6" name="Picture 5" descr="delicious-1.jpg"/>
          <p:cNvPicPr>
            <a:picLocks noChangeAspect="1"/>
          </p:cNvPicPr>
          <p:nvPr/>
        </p:nvPicPr>
        <p:blipFill>
          <a:blip r:embed="rId2" cstate="print"/>
          <a:srcRect t="34880" r="861" b="39920"/>
          <a:stretch>
            <a:fillRect/>
          </a:stretch>
        </p:blipFill>
        <p:spPr>
          <a:xfrm>
            <a:off x="2627784" y="404664"/>
            <a:ext cx="3312368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l-GR" dirty="0"/>
          </a:p>
        </p:txBody>
      </p:sp>
      <p:pic>
        <p:nvPicPr>
          <p:cNvPr id="4" name="Content Placeholder 3" descr="GoogleDocs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l="1315" t="24211" r="2926" b="22870"/>
          <a:stretch>
            <a:fillRect/>
          </a:stretch>
        </p:blipFill>
        <p:spPr>
          <a:xfrm>
            <a:off x="3131840" y="404664"/>
            <a:ext cx="2520950" cy="928687"/>
          </a:xfrm>
        </p:spPr>
      </p:pic>
      <p:sp>
        <p:nvSpPr>
          <p:cNvPr id="9" name="TextBox 8"/>
          <p:cNvSpPr txBox="1"/>
          <p:nvPr/>
        </p:nvSpPr>
        <p:spPr>
          <a:xfrm>
            <a:off x="467544" y="1628800"/>
            <a:ext cx="8064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l-GR" dirty="0" smtClean="0"/>
              <a:t> Ο</a:t>
            </a:r>
            <a:r>
              <a:rPr lang="en-US" dirty="0" err="1" smtClean="0"/>
              <a:t>nline</a:t>
            </a:r>
            <a:r>
              <a:rPr lang="en-US" dirty="0" smtClean="0"/>
              <a:t> </a:t>
            </a:r>
            <a:r>
              <a:rPr lang="el-GR" dirty="0" smtClean="0"/>
              <a:t>υπηρεσία για </a:t>
            </a:r>
          </a:p>
          <a:p>
            <a:pPr lvl="1" algn="just">
              <a:buFont typeface="Wingdings" pitchFamily="2" charset="2"/>
              <a:buChar char="ü"/>
            </a:pPr>
            <a:r>
              <a:rPr lang="el-GR" dirty="0" smtClean="0"/>
              <a:t>συνθεση, </a:t>
            </a:r>
          </a:p>
          <a:p>
            <a:pPr lvl="1" algn="just">
              <a:buFont typeface="Wingdings" pitchFamily="2" charset="2"/>
              <a:buChar char="ü"/>
            </a:pPr>
            <a:r>
              <a:rPr lang="el-GR" dirty="0" smtClean="0"/>
              <a:t>επεξεργασία </a:t>
            </a:r>
          </a:p>
          <a:p>
            <a:pPr lvl="1" algn="just">
              <a:buFont typeface="Wingdings" pitchFamily="2" charset="2"/>
              <a:buChar char="ü"/>
            </a:pPr>
            <a:r>
              <a:rPr lang="el-GR" dirty="0" smtClean="0"/>
              <a:t>αποθηκευση και </a:t>
            </a:r>
          </a:p>
          <a:p>
            <a:pPr lvl="1" algn="just">
              <a:buFont typeface="Wingdings" pitchFamily="2" charset="2"/>
              <a:buChar char="ü"/>
            </a:pPr>
            <a:r>
              <a:rPr lang="el-GR" dirty="0" smtClean="0"/>
              <a:t>διαμοιρασμό </a:t>
            </a:r>
          </a:p>
          <a:p>
            <a:pPr marL="182563" lvl="1" algn="just"/>
            <a:r>
              <a:rPr lang="el-GR" dirty="0" smtClean="0"/>
              <a:t>εγγράφων </a:t>
            </a:r>
          </a:p>
          <a:p>
            <a:pPr marL="182563" lvl="1" algn="just"/>
            <a:endParaRPr lang="el-GR" dirty="0" smtClean="0"/>
          </a:p>
          <a:p>
            <a:pPr marL="0" lvl="1" indent="182563" algn="just">
              <a:buFont typeface="Arial" pitchFamily="34" charset="0"/>
              <a:buChar char="•"/>
            </a:pPr>
            <a:r>
              <a:rPr lang="el-GR" dirty="0" smtClean="0"/>
              <a:t>Δυνατότητα πρόσκλησης συνεργατών για απο κοινού επεξεργασία ή μόνο ανάγνωση του εγγράφου</a:t>
            </a:r>
          </a:p>
          <a:p>
            <a:pPr marL="182563" lvl="1" algn="just"/>
            <a:endParaRPr lang="el-GR" dirty="0" smtClean="0"/>
          </a:p>
          <a:p>
            <a:pPr algn="just">
              <a:buFont typeface="Arial" pitchFamily="34" charset="0"/>
              <a:buChar char="•"/>
            </a:pPr>
            <a:r>
              <a:rPr lang="el-GR" dirty="0" smtClean="0"/>
              <a:t>  Εγγραφα:</a:t>
            </a:r>
          </a:p>
          <a:p>
            <a:pPr algn="just">
              <a:buFont typeface="Arial" pitchFamily="34" charset="0"/>
              <a:buChar char="•"/>
            </a:pPr>
            <a:endParaRPr lang="el-GR" dirty="0" smtClean="0"/>
          </a:p>
          <a:p>
            <a:pPr algn="just">
              <a:buFont typeface="Arial" pitchFamily="34" charset="0"/>
              <a:buChar char="•"/>
            </a:pPr>
            <a:endParaRPr lang="el-GR" dirty="0" smtClean="0"/>
          </a:p>
          <a:p>
            <a:pPr algn="just">
              <a:buFont typeface="Arial" pitchFamily="34" charset="0"/>
              <a:buChar char="•"/>
            </a:pPr>
            <a:endParaRPr lang="el-GR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8560" t="51398" r="37104" b="37528"/>
          <a:stretch>
            <a:fillRect/>
          </a:stretch>
        </p:blipFill>
        <p:spPr bwMode="auto">
          <a:xfrm>
            <a:off x="1187624" y="4869160"/>
            <a:ext cx="662473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46920"/>
          </a:xfrm>
        </p:spPr>
        <p:txBody>
          <a:bodyPr>
            <a:normAutofit fontScale="92500"/>
          </a:bodyPr>
          <a:lstStyle/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Πλεονεκτήματα</a:t>
            </a:r>
          </a:p>
          <a:p>
            <a:pPr lvl="1">
              <a:buFont typeface="Wingdings" pitchFamily="2" charset="2"/>
              <a:buChar char="Ø"/>
            </a:pPr>
            <a:r>
              <a:rPr lang="el-GR" dirty="0" smtClean="0"/>
              <a:t> Δωρεάν</a:t>
            </a:r>
          </a:p>
          <a:p>
            <a:pPr lvl="1">
              <a:buFont typeface="Wingdings" pitchFamily="2" charset="2"/>
              <a:buChar char="Ø"/>
            </a:pPr>
            <a:r>
              <a:rPr lang="el-GR" dirty="0" smtClean="0"/>
              <a:t> Πρόσβαση απο οποιοδηποτε υπολογιστή με σύνδεση στο Διαδίκτυο </a:t>
            </a:r>
          </a:p>
          <a:p>
            <a:pPr lvl="1">
              <a:buFont typeface="Wingdings" pitchFamily="2" charset="2"/>
              <a:buChar char="Ø"/>
            </a:pPr>
            <a:r>
              <a:rPr lang="el-GR" dirty="0" smtClean="0"/>
              <a:t> </a:t>
            </a:r>
            <a:r>
              <a:rPr lang="en-US" dirty="0" smtClean="0"/>
              <a:t>Download </a:t>
            </a:r>
            <a:r>
              <a:rPr lang="el-GR" dirty="0" smtClean="0"/>
              <a:t>για </a:t>
            </a:r>
            <a:r>
              <a:rPr lang="en-US" dirty="0" smtClean="0"/>
              <a:t>off-line </a:t>
            </a:r>
            <a:r>
              <a:rPr lang="el-GR" dirty="0" smtClean="0"/>
              <a:t>επεξεργασία</a:t>
            </a:r>
          </a:p>
          <a:p>
            <a:pPr lvl="1">
              <a:buFont typeface="Wingdings" pitchFamily="2" charset="2"/>
              <a:buChar char="Ø"/>
            </a:pPr>
            <a:r>
              <a:rPr lang="el-GR" dirty="0" smtClean="0"/>
              <a:t> Ένα έγγραφο, όχι πολλαπλά αντιγραφα </a:t>
            </a:r>
          </a:p>
          <a:p>
            <a:pPr lvl="1">
              <a:buFont typeface="Wingdings" pitchFamily="2" charset="2"/>
              <a:buChar char="Ø"/>
            </a:pPr>
            <a:r>
              <a:rPr lang="el-GR" dirty="0" smtClean="0"/>
              <a:t>Μπορεί να "επανέλθει" σε προηγούμενες εκδόσεις</a:t>
            </a:r>
          </a:p>
          <a:p>
            <a:pPr lvl="1">
              <a:buFont typeface="Wingdings" pitchFamily="2" charset="2"/>
              <a:buChar char="Ø"/>
            </a:pPr>
            <a:r>
              <a:rPr lang="el-GR" dirty="0" smtClean="0"/>
              <a:t>Συνεργασία πολλών συνεργατών ταυτόχρονα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Μειονεκτήματα</a:t>
            </a:r>
          </a:p>
          <a:p>
            <a:pPr lvl="1">
              <a:buFont typeface="Wingdings" pitchFamily="2" charset="2"/>
              <a:buChar char="Ø"/>
            </a:pPr>
            <a:r>
              <a:rPr lang="el-GR" dirty="0" smtClean="0"/>
              <a:t>Όχι πολυ πλουσιο για επιλογές επεξεργασίας</a:t>
            </a:r>
          </a:p>
          <a:p>
            <a:pPr lvl="1">
              <a:buFont typeface="Wingdings" pitchFamily="2" charset="2"/>
              <a:buChar char="Ø"/>
            </a:pPr>
            <a:r>
              <a:rPr lang="el-GR" dirty="0" smtClean="0"/>
              <a:t> Η </a:t>
            </a:r>
            <a:r>
              <a:rPr lang="en-US" dirty="0" err="1" smtClean="0"/>
              <a:t>microsoft</a:t>
            </a:r>
            <a:r>
              <a:rPr lang="en-US" dirty="0" smtClean="0"/>
              <a:t> </a:t>
            </a:r>
            <a:r>
              <a:rPr lang="el-GR" dirty="0" smtClean="0"/>
              <a:t>ετοιμάζει αντίστοιχη λύση!</a:t>
            </a:r>
          </a:p>
          <a:p>
            <a:pPr>
              <a:buFont typeface="Arial" pitchFamily="34" charset="0"/>
              <a:buChar char="•"/>
            </a:pPr>
            <a:endParaRPr lang="el-GR" dirty="0"/>
          </a:p>
        </p:txBody>
      </p:sp>
      <p:pic>
        <p:nvPicPr>
          <p:cNvPr id="6" name="Content Placeholder 3" descr="GoogleDocs.jpg"/>
          <p:cNvPicPr>
            <a:picLocks noChangeAspect="1"/>
          </p:cNvPicPr>
          <p:nvPr/>
        </p:nvPicPr>
        <p:blipFill>
          <a:blip r:embed="rId2" cstate="print"/>
          <a:srcRect l="1315" t="24211" r="2926" b="22870"/>
          <a:stretch>
            <a:fillRect/>
          </a:stretch>
        </p:blipFill>
        <p:spPr>
          <a:xfrm>
            <a:off x="3131840" y="404664"/>
            <a:ext cx="2520950" cy="9286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08112"/>
          </a:xfrm>
        </p:spPr>
        <p:txBody>
          <a:bodyPr/>
          <a:lstStyle/>
          <a:p>
            <a:pPr algn="ctr"/>
            <a:r>
              <a:rPr lang="el-GR" dirty="0" smtClean="0"/>
              <a:t>Απαιτήσεις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6552728" cy="4187952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Υπολογιστή με σύνδεση στο διαδίκτυο</a:t>
            </a:r>
          </a:p>
          <a:p>
            <a:endParaRPr lang="en-US" dirty="0" smtClean="0"/>
          </a:p>
          <a:p>
            <a:endParaRPr lang="el-GR" dirty="0" smtClean="0"/>
          </a:p>
          <a:p>
            <a:r>
              <a:rPr lang="en-US" dirty="0" smtClean="0"/>
              <a:t>Web Browser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Google account</a:t>
            </a:r>
            <a:endParaRPr lang="el-GR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700808"/>
            <a:ext cx="203517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2996952"/>
            <a:ext cx="1352550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941168"/>
            <a:ext cx="26289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83880" cy="1051560"/>
          </a:xfrm>
        </p:spPr>
        <p:txBody>
          <a:bodyPr/>
          <a:lstStyle/>
          <a:p>
            <a:pPr algn="ctr"/>
            <a:r>
              <a:rPr lang="en-US" dirty="0" smtClean="0"/>
              <a:t>Download formats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183880" cy="418795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3200" dirty="0" smtClean="0"/>
              <a:t>Documents: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      html, rtf, Word, Open Office, </a:t>
            </a:r>
            <a:r>
              <a:rPr lang="en-US" dirty="0" err="1" smtClean="0"/>
              <a:t>pdf</a:t>
            </a:r>
            <a:r>
              <a:rPr lang="en-US" dirty="0" smtClean="0"/>
              <a:t>, text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sz="3200" dirty="0" smtClean="0"/>
              <a:t>Spreadsheets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       </a:t>
            </a:r>
            <a:r>
              <a:rPr lang="en-US" dirty="0" err="1" smtClean="0"/>
              <a:t>csv</a:t>
            </a:r>
            <a:r>
              <a:rPr lang="en-US" dirty="0" smtClean="0"/>
              <a:t>, </a:t>
            </a:r>
            <a:r>
              <a:rPr lang="en-US" dirty="0" err="1" smtClean="0"/>
              <a:t>ods</a:t>
            </a:r>
            <a:r>
              <a:rPr lang="en-US" dirty="0" smtClean="0"/>
              <a:t>, html, </a:t>
            </a:r>
            <a:r>
              <a:rPr lang="en-US" dirty="0" err="1" smtClean="0"/>
              <a:t>pdf</a:t>
            </a:r>
            <a:r>
              <a:rPr lang="en-US" dirty="0" smtClean="0"/>
              <a:t>, </a:t>
            </a:r>
            <a:r>
              <a:rPr lang="en-US" dirty="0" err="1" smtClean="0"/>
              <a:t>xls</a:t>
            </a:r>
            <a:r>
              <a:rPr lang="en-US" dirty="0" smtClean="0"/>
              <a:t>, txt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sz="3200" dirty="0" smtClean="0"/>
              <a:t>Presentations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         </a:t>
            </a:r>
            <a:r>
              <a:rPr lang="en-US" dirty="0" err="1" smtClean="0"/>
              <a:t>pdf</a:t>
            </a:r>
            <a:r>
              <a:rPr lang="en-US" dirty="0" smtClean="0"/>
              <a:t>, </a:t>
            </a:r>
            <a:r>
              <a:rPr lang="en-US" dirty="0" err="1" smtClean="0"/>
              <a:t>powerpoint</a:t>
            </a:r>
            <a:r>
              <a:rPr lang="en-US" dirty="0" smtClean="0"/>
              <a:t> , </a:t>
            </a:r>
            <a:r>
              <a:rPr lang="en-US" dirty="0" err="1" smtClean="0"/>
              <a:t>pdf</a:t>
            </a:r>
            <a:r>
              <a:rPr lang="en-US" dirty="0" smtClean="0"/>
              <a:t>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sz="3200" dirty="0" smtClean="0"/>
              <a:t>Drawings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         </a:t>
            </a:r>
            <a:r>
              <a:rPr lang="en-US" dirty="0" err="1" smtClean="0"/>
              <a:t>jpeg,pdg,png,svg</a:t>
            </a:r>
            <a:r>
              <a:rPr lang="en-US" dirty="0" smtClean="0"/>
              <a:t>       </a:t>
            </a:r>
          </a:p>
          <a:p>
            <a:endParaRPr lang="el-GR" dirty="0"/>
          </a:p>
        </p:txBody>
      </p:sp>
      <p:pic>
        <p:nvPicPr>
          <p:cNvPr id="4" name="Content Placeholder 3" descr="GoogleDocs.jpg"/>
          <p:cNvPicPr>
            <a:picLocks noChangeAspect="1"/>
          </p:cNvPicPr>
          <p:nvPr/>
        </p:nvPicPr>
        <p:blipFill>
          <a:blip r:embed="rId2" cstate="print"/>
          <a:srcRect l="1315" t="24211" r="2926" b="22870"/>
          <a:stretch>
            <a:fillRect/>
          </a:stretch>
        </p:blipFill>
        <p:spPr>
          <a:xfrm>
            <a:off x="3131840" y="404664"/>
            <a:ext cx="2232248" cy="716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224136"/>
          </a:xfrm>
        </p:spPr>
        <p:txBody>
          <a:bodyPr/>
          <a:lstStyle/>
          <a:p>
            <a:pPr algn="ctr"/>
            <a:r>
              <a:rPr lang="en-US" dirty="0" smtClean="0"/>
              <a:t>Uploading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183880" cy="418795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1024 MB</a:t>
            </a:r>
          </a:p>
          <a:p>
            <a:r>
              <a:rPr lang="en-US" dirty="0" smtClean="0"/>
              <a:t>Drag and Drop</a:t>
            </a:r>
          </a:p>
          <a:p>
            <a:r>
              <a:rPr lang="el-GR" dirty="0" smtClean="0"/>
              <a:t>Για δυνατόητα επεξερασίας απαιτειται </a:t>
            </a:r>
            <a:r>
              <a:rPr lang="en-US" dirty="0" smtClean="0"/>
              <a:t>convert </a:t>
            </a:r>
            <a:r>
              <a:rPr lang="el-GR" dirty="0" smtClean="0"/>
              <a:t>σε </a:t>
            </a:r>
            <a:r>
              <a:rPr lang="en-US" dirty="0" err="1" smtClean="0"/>
              <a:t>google</a:t>
            </a:r>
            <a:r>
              <a:rPr lang="en-US" dirty="0" smtClean="0"/>
              <a:t> docs format</a:t>
            </a:r>
            <a:r>
              <a:rPr lang="el-GR" dirty="0" smtClean="0"/>
              <a:t>: </a:t>
            </a:r>
          </a:p>
          <a:p>
            <a:pPr lvl="1"/>
            <a:r>
              <a:rPr lang="el-GR" dirty="0" smtClean="0"/>
              <a:t>Μέχρι 1 ΜΒ ανα αρχείο  , για έγγραφα </a:t>
            </a:r>
            <a:r>
              <a:rPr lang="en-US" dirty="0" smtClean="0"/>
              <a:t>(.doc, .</a:t>
            </a:r>
            <a:r>
              <a:rPr lang="en-US" dirty="0" err="1" smtClean="0"/>
              <a:t>docx</a:t>
            </a:r>
            <a:r>
              <a:rPr lang="en-US" dirty="0" smtClean="0"/>
              <a:t>), </a:t>
            </a:r>
            <a:r>
              <a:rPr lang="en-US" dirty="0" err="1" smtClean="0"/>
              <a:t>OpenDocument</a:t>
            </a:r>
            <a:r>
              <a:rPr lang="en-US" dirty="0" smtClean="0"/>
              <a:t> text (.</a:t>
            </a:r>
            <a:r>
              <a:rPr lang="en-US" dirty="0" err="1" smtClean="0"/>
              <a:t>odt</a:t>
            </a:r>
            <a:r>
              <a:rPr lang="en-US" dirty="0" smtClean="0"/>
              <a:t>), </a:t>
            </a:r>
            <a:r>
              <a:rPr lang="en-US" dirty="0" err="1" smtClean="0"/>
              <a:t>StarOffice</a:t>
            </a:r>
            <a:r>
              <a:rPr lang="en-US" dirty="0" smtClean="0"/>
              <a:t> text (.</a:t>
            </a:r>
            <a:r>
              <a:rPr lang="en-US" dirty="0" err="1" smtClean="0"/>
              <a:t>sxw</a:t>
            </a:r>
            <a:r>
              <a:rPr lang="en-US" dirty="0" smtClean="0"/>
              <a:t>)</a:t>
            </a:r>
            <a:r>
              <a:rPr lang="el-GR" dirty="0" smtClean="0"/>
              <a:t>,</a:t>
            </a:r>
            <a:r>
              <a:rPr lang="en-US" dirty="0" smtClean="0"/>
              <a:t>Rich text (.rtf), Plain text (.txt), HTML (.</a:t>
            </a:r>
            <a:r>
              <a:rPr lang="en-US" dirty="0" err="1" smtClean="0"/>
              <a:t>htm</a:t>
            </a:r>
            <a:r>
              <a:rPr lang="en-US" dirty="0" smtClean="0"/>
              <a:t>, .html)</a:t>
            </a:r>
            <a:endParaRPr lang="el-GR" dirty="0" smtClean="0"/>
          </a:p>
          <a:p>
            <a:pPr lvl="1"/>
            <a:r>
              <a:rPr lang="el-GR" dirty="0" smtClean="0"/>
              <a:t>Μέχρι 10 ΜΒ ανα αρχείο για παρουσιασεις (</a:t>
            </a:r>
            <a:r>
              <a:rPr lang="en-US" dirty="0" smtClean="0"/>
              <a:t>Microsoft PowerPoint (.</a:t>
            </a:r>
            <a:r>
              <a:rPr lang="en-US" dirty="0" err="1" smtClean="0"/>
              <a:t>ppt</a:t>
            </a:r>
            <a:r>
              <a:rPr lang="en-US" dirty="0" smtClean="0"/>
              <a:t>, .</a:t>
            </a:r>
            <a:r>
              <a:rPr lang="en-US" dirty="0" err="1" smtClean="0"/>
              <a:t>pps</a:t>
            </a:r>
            <a:r>
              <a:rPr lang="en-US" dirty="0" smtClean="0"/>
              <a:t>)</a:t>
            </a:r>
            <a:r>
              <a:rPr lang="el-GR" dirty="0" smtClean="0"/>
              <a:t>)</a:t>
            </a:r>
          </a:p>
          <a:p>
            <a:pPr lvl="1"/>
            <a:r>
              <a:rPr lang="el-GR" dirty="0" smtClean="0"/>
              <a:t>Μέχρι 1 ΜΒ ανα αρχείο  , για υπολογιστικά φύλλα (</a:t>
            </a:r>
            <a:r>
              <a:rPr lang="en-US" dirty="0" smtClean="0"/>
              <a:t>Microsoft Excel (.</a:t>
            </a:r>
            <a:r>
              <a:rPr lang="en-US" dirty="0" err="1" smtClean="0"/>
              <a:t>xls</a:t>
            </a:r>
            <a:r>
              <a:rPr lang="en-US" dirty="0" smtClean="0"/>
              <a:t>, .</a:t>
            </a:r>
            <a:r>
              <a:rPr lang="en-US" dirty="0" err="1" smtClean="0"/>
              <a:t>xlsx</a:t>
            </a:r>
            <a:r>
              <a:rPr lang="en-US" dirty="0" smtClean="0"/>
              <a:t>) files, </a:t>
            </a:r>
            <a:r>
              <a:rPr lang="el-GR" dirty="0" smtClean="0"/>
              <a:t>)</a:t>
            </a:r>
            <a:r>
              <a:rPr lang="en-US" dirty="0" err="1" smtClean="0"/>
              <a:t>OpenDocument</a:t>
            </a:r>
            <a:r>
              <a:rPr lang="en-US" dirty="0" smtClean="0"/>
              <a:t> spreadsheets (.</a:t>
            </a:r>
            <a:r>
              <a:rPr lang="en-US" dirty="0" err="1" smtClean="0"/>
              <a:t>ods</a:t>
            </a:r>
            <a:r>
              <a:rPr lang="en-US" dirty="0" smtClean="0"/>
              <a:t>)</a:t>
            </a:r>
            <a:r>
              <a:rPr lang="el-GR" dirty="0" smtClean="0"/>
              <a:t>,</a:t>
            </a:r>
            <a:r>
              <a:rPr lang="en-US" dirty="0" smtClean="0"/>
              <a:t> Comma-separated values (.</a:t>
            </a:r>
            <a:r>
              <a:rPr lang="en-US" dirty="0" err="1" smtClean="0"/>
              <a:t>csv</a:t>
            </a:r>
            <a:r>
              <a:rPr lang="en-US" dirty="0" smtClean="0"/>
              <a:t>)</a:t>
            </a:r>
            <a:endParaRPr lang="el-GR" dirty="0" smtClean="0"/>
          </a:p>
          <a:p>
            <a:pPr lvl="1"/>
            <a:r>
              <a:rPr lang="el-GR" dirty="0" smtClean="0"/>
              <a:t>Μέχρι 2 ΜΒ , για ΄σχεδια (</a:t>
            </a:r>
            <a:r>
              <a:rPr lang="en-US" dirty="0" smtClean="0"/>
              <a:t>Windows Metafile (.</a:t>
            </a:r>
            <a:r>
              <a:rPr lang="en-US" dirty="0" err="1" smtClean="0"/>
              <a:t>wmf</a:t>
            </a:r>
            <a:r>
              <a:rPr lang="en-US" dirty="0" smtClean="0"/>
              <a:t>)</a:t>
            </a:r>
            <a:r>
              <a:rPr lang="el-GR" dirty="0" smtClean="0"/>
              <a:t> )</a:t>
            </a:r>
            <a:endParaRPr lang="en-US" dirty="0" smtClean="0"/>
          </a:p>
        </p:txBody>
      </p:sp>
      <p:pic>
        <p:nvPicPr>
          <p:cNvPr id="4" name="Content Placeholder 3" descr="GoogleDocs.jpg"/>
          <p:cNvPicPr>
            <a:picLocks noChangeAspect="1"/>
          </p:cNvPicPr>
          <p:nvPr/>
        </p:nvPicPr>
        <p:blipFill>
          <a:blip r:embed="rId2" cstate="print"/>
          <a:srcRect l="1315" t="24211" r="2926" b="22870"/>
          <a:stretch>
            <a:fillRect/>
          </a:stretch>
        </p:blipFill>
        <p:spPr>
          <a:xfrm>
            <a:off x="3491880" y="476672"/>
            <a:ext cx="2232248" cy="716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648072"/>
          </a:xfrm>
        </p:spPr>
        <p:txBody>
          <a:bodyPr>
            <a:normAutofit/>
          </a:bodyPr>
          <a:lstStyle/>
          <a:p>
            <a:r>
              <a:rPr lang="el-GR" sz="3200" dirty="0" smtClean="0"/>
              <a:t>Περίπτωση </a:t>
            </a:r>
            <a:r>
              <a:rPr lang="en-US" sz="3200" dirty="0" err="1" smtClean="0"/>
              <a:t>google</a:t>
            </a:r>
            <a:r>
              <a:rPr lang="en-US" sz="3200" dirty="0" smtClean="0"/>
              <a:t> documents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183880" cy="4187952"/>
          </a:xfrm>
        </p:spPr>
        <p:txBody>
          <a:bodyPr/>
          <a:lstStyle/>
          <a:p>
            <a:r>
              <a:rPr lang="en-US" dirty="0" smtClean="0"/>
              <a:t>Sign in( docs.google.com)</a:t>
            </a:r>
            <a:r>
              <a:rPr lang="en-US" dirty="0" smtClean="0">
                <a:latin typeface="Calibri"/>
                <a:cs typeface="Calibri"/>
              </a:rPr>
              <a:t> </a:t>
            </a:r>
            <a:endParaRPr lang="el-GR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t="15768"/>
          <a:stretch>
            <a:fillRect/>
          </a:stretch>
        </p:blipFill>
        <p:spPr bwMode="auto">
          <a:xfrm>
            <a:off x="1043608" y="2348880"/>
            <a:ext cx="676875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google_docs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404664"/>
            <a:ext cx="1377357" cy="100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67544" y="620688"/>
            <a:ext cx="8183880" cy="67665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BOOKMARKING</a:t>
            </a:r>
            <a:endParaRPr lang="el-G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412776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Z</a:t>
            </a:r>
            <a:r>
              <a:rPr lang="el-GR" sz="2400" b="1" dirty="0" smtClean="0"/>
              <a:t>ήτημα 1</a:t>
            </a:r>
            <a:r>
              <a:rPr lang="el-GR" sz="2400" b="1" baseline="30000" dirty="0" smtClean="0"/>
              <a:t>ο</a:t>
            </a:r>
            <a:r>
              <a:rPr lang="el-GR" sz="2400" b="1" dirty="0" smtClean="0"/>
              <a:t> : Μεγάλος αριθμός </a:t>
            </a:r>
            <a:r>
              <a:rPr lang="en-US" sz="2400" b="1" dirty="0" smtClean="0"/>
              <a:t>websites</a:t>
            </a:r>
            <a:endParaRPr lang="el-GR" sz="2400" b="1" dirty="0"/>
          </a:p>
        </p:txBody>
      </p:sp>
      <p:pic>
        <p:nvPicPr>
          <p:cNvPr id="6" name="Picture 5" descr="websi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276872"/>
            <a:ext cx="6336704" cy="3815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83880" cy="864096"/>
          </a:xfrm>
        </p:spPr>
        <p:txBody>
          <a:bodyPr>
            <a:normAutofit fontScale="90000"/>
          </a:bodyPr>
          <a:lstStyle/>
          <a:p>
            <a:r>
              <a:rPr lang="el-GR" sz="3200" dirty="0" smtClean="0"/>
              <a:t>Περίπτωση </a:t>
            </a:r>
            <a:r>
              <a:rPr lang="en-US" sz="3200" dirty="0" err="1" smtClean="0"/>
              <a:t>google</a:t>
            </a:r>
            <a:r>
              <a:rPr lang="en-US" sz="3200" dirty="0" smtClean="0"/>
              <a:t> documents-</a:t>
            </a:r>
            <a:br>
              <a:rPr lang="en-US" sz="3200" dirty="0" smtClean="0"/>
            </a:br>
            <a:r>
              <a:rPr lang="en-US" sz="3200" dirty="0" smtClean="0"/>
              <a:t>               Docs home page</a:t>
            </a:r>
            <a:endParaRPr lang="el-GR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875"/>
            <a:ext cx="7848872" cy="5072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627784" y="5157192"/>
            <a:ext cx="4800600" cy="11541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300" i="1" dirty="0" smtClean="0"/>
              <a:t>Οργάνωση των εγγράφων ανα δημιουργό, τυπο, φάκελο κ.τ.λ.</a:t>
            </a:r>
            <a:endParaRPr lang="en-US" sz="2300" i="1" dirty="0">
              <a:latin typeface="+mn-lt"/>
            </a:endParaRPr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rot="10800000">
            <a:off x="1403648" y="4149081"/>
            <a:ext cx="1224136" cy="15851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V="1">
            <a:off x="1221160" y="4331568"/>
            <a:ext cx="1584176" cy="1219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44208" y="1916832"/>
            <a:ext cx="1447800" cy="461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Menu Bar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3995936" y="2285256"/>
            <a:ext cx="2595736" cy="4956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60232" y="4653136"/>
            <a:ext cx="14478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Docs</a:t>
            </a:r>
            <a:endParaRPr lang="en-US" dirty="0">
              <a:latin typeface="+mn-lt"/>
            </a:endParaRPr>
          </a:p>
        </p:txBody>
      </p:sp>
      <p:cxnSp>
        <p:nvCxnSpPr>
          <p:cNvPr id="16" name="Straight Arrow Connector 15"/>
          <p:cNvCxnSpPr>
            <a:stCxn id="15" idx="1"/>
          </p:cNvCxnSpPr>
          <p:nvPr/>
        </p:nvCxnSpPr>
        <p:spPr>
          <a:xfrm rot="10800000">
            <a:off x="4932040" y="4509120"/>
            <a:ext cx="1728192" cy="3286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763688" y="2996952"/>
            <a:ext cx="6552728" cy="144016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3" name="Picture 22" descr="google_docs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404664"/>
            <a:ext cx="1377357" cy="100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183880" cy="4187952"/>
          </a:xfrm>
        </p:spPr>
        <p:txBody>
          <a:bodyPr/>
          <a:lstStyle/>
          <a:p>
            <a:r>
              <a:rPr lang="el-GR" dirty="0" smtClean="0"/>
              <a:t>Δημιουργία νέου</a:t>
            </a:r>
          </a:p>
          <a:p>
            <a:endParaRPr lang="el-GR" dirty="0" smtClean="0"/>
          </a:p>
          <a:p>
            <a:r>
              <a:rPr lang="en-US" dirty="0" smtClean="0"/>
              <a:t>Upload </a:t>
            </a:r>
            <a:r>
              <a:rPr lang="el-GR" dirty="0" smtClean="0"/>
              <a:t>ένα υπάρχον  </a:t>
            </a:r>
            <a:endParaRPr lang="el-G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l-GR" sz="3200" dirty="0" smtClean="0"/>
              <a:t>Περίπτωση </a:t>
            </a:r>
            <a:r>
              <a:rPr lang="en-US" sz="3200" dirty="0" err="1" smtClean="0"/>
              <a:t>google</a:t>
            </a:r>
            <a:r>
              <a:rPr lang="en-US" sz="3200" dirty="0" smtClean="0"/>
              <a:t> documents-</a:t>
            </a:r>
            <a:br>
              <a:rPr lang="en-US" sz="3200" dirty="0" smtClean="0"/>
            </a:br>
            <a:r>
              <a:rPr lang="en-US" sz="3200" dirty="0" smtClean="0"/>
              <a:t>          </a:t>
            </a:r>
            <a:r>
              <a:rPr lang="el-GR" sz="3200" dirty="0" smtClean="0"/>
              <a:t>Δημιουργία εγγράφου </a:t>
            </a:r>
            <a:endParaRPr lang="el-GR" sz="3200" dirty="0"/>
          </a:p>
        </p:txBody>
      </p:sp>
      <p:pic>
        <p:nvPicPr>
          <p:cNvPr id="5" name="Picture 4" descr="google_docs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476672"/>
            <a:ext cx="1377357" cy="1008112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print"/>
          <a:srcRect t="17775" r="73769" b="56307"/>
          <a:stretch>
            <a:fillRect/>
          </a:stretch>
        </p:blipFill>
        <p:spPr bwMode="auto">
          <a:xfrm>
            <a:off x="4932040" y="1988840"/>
            <a:ext cx="345638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004048" y="2492896"/>
            <a:ext cx="1008112" cy="2160240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Rectangle 8"/>
          <p:cNvSpPr/>
          <p:nvPr/>
        </p:nvSpPr>
        <p:spPr>
          <a:xfrm>
            <a:off x="6084168" y="2492896"/>
            <a:ext cx="720080" cy="360040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l-GR" sz="3200" dirty="0" smtClean="0"/>
              <a:t>Περίπτωση </a:t>
            </a:r>
            <a:r>
              <a:rPr lang="en-US" sz="3200" dirty="0" err="1" smtClean="0"/>
              <a:t>google</a:t>
            </a:r>
            <a:r>
              <a:rPr lang="en-US" sz="3200" dirty="0" smtClean="0"/>
              <a:t> documents-</a:t>
            </a:r>
            <a:r>
              <a:rPr lang="el-GR" sz="3200" dirty="0" smtClean="0"/>
              <a:t>Περιβάλλον επεξεργασίας εγγράφου </a:t>
            </a:r>
            <a:endParaRPr lang="el-GR" sz="32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 l="-2302" t="18608" r="-48" b="33333"/>
          <a:stretch>
            <a:fillRect/>
          </a:stretch>
        </p:blipFill>
        <p:spPr bwMode="auto">
          <a:xfrm>
            <a:off x="395536" y="1844824"/>
            <a:ext cx="818356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067944" y="1916832"/>
            <a:ext cx="2016224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Menu </a:t>
            </a:r>
            <a:r>
              <a:rPr lang="el-GR" dirty="0" smtClean="0"/>
              <a:t>επιλογών επεξεργασίας</a:t>
            </a:r>
            <a:endParaRPr lang="en-US" dirty="0">
              <a:latin typeface="+mn-lt"/>
            </a:endParaRPr>
          </a:p>
        </p:txBody>
      </p:sp>
      <p:cxnSp>
        <p:nvCxnSpPr>
          <p:cNvPr id="7" name="Straight Arrow Connector 6"/>
          <p:cNvCxnSpPr>
            <a:endCxn id="9" idx="3"/>
          </p:cNvCxnSpPr>
          <p:nvPr/>
        </p:nvCxnSpPr>
        <p:spPr>
          <a:xfrm rot="10800000" flipV="1">
            <a:off x="2843808" y="2204864"/>
            <a:ext cx="1224136" cy="72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11560" y="2132856"/>
            <a:ext cx="2232248" cy="288032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1" name="Picture 10" descr="google_docs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5" y="476673"/>
            <a:ext cx="1008111" cy="73785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52120" y="3212976"/>
            <a:ext cx="2016224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 smtClean="0">
                <a:latin typeface="+mn-lt"/>
              </a:rPr>
              <a:t>Διαμοιρασμός εγγράφου </a:t>
            </a:r>
            <a:endParaRPr lang="en-US" dirty="0">
              <a:latin typeface="+mn-lt"/>
            </a:endParaRPr>
          </a:p>
        </p:txBody>
      </p:sp>
      <p:cxnSp>
        <p:nvCxnSpPr>
          <p:cNvPr id="15" name="Straight Arrow Connector 14"/>
          <p:cNvCxnSpPr>
            <a:stCxn id="14" idx="0"/>
          </p:cNvCxnSpPr>
          <p:nvPr/>
        </p:nvCxnSpPr>
        <p:spPr>
          <a:xfrm rot="5400000" flipH="1" flipV="1">
            <a:off x="6912260" y="1808820"/>
            <a:ext cx="1152128" cy="16561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l-GR" sz="3200" dirty="0" smtClean="0"/>
              <a:t>Περίπτωση </a:t>
            </a:r>
            <a:r>
              <a:rPr lang="en-US" sz="3200" dirty="0" err="1" smtClean="0"/>
              <a:t>google</a:t>
            </a:r>
            <a:r>
              <a:rPr lang="en-US" sz="3200" dirty="0" smtClean="0"/>
              <a:t> documents-</a:t>
            </a: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dirty="0" smtClean="0"/>
              <a:t>Διαμοιρασμός εγγράφου </a:t>
            </a:r>
            <a:endParaRPr lang="el-GR" sz="3200" dirty="0"/>
          </a:p>
        </p:txBody>
      </p:sp>
      <p:pic>
        <p:nvPicPr>
          <p:cNvPr id="5" name="Picture 4" descr="google_docs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476672"/>
            <a:ext cx="1377357" cy="1008112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3" cstate="print"/>
          <a:srcRect l="30797" t="35922" r="30359" b="16343"/>
          <a:stretch>
            <a:fillRect/>
          </a:stretch>
        </p:blipFill>
        <p:spPr bwMode="auto">
          <a:xfrm>
            <a:off x="1259632" y="1628775"/>
            <a:ext cx="5430344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183880" cy="4187952"/>
          </a:xfrm>
        </p:spPr>
        <p:txBody>
          <a:bodyPr/>
          <a:lstStyle/>
          <a:p>
            <a:r>
              <a:rPr lang="en-US" dirty="0" err="1" smtClean="0"/>
              <a:t>File</a:t>
            </a:r>
            <a:r>
              <a:rPr lang="en-US" dirty="0" err="1" smtClean="0">
                <a:latin typeface="Calibri"/>
                <a:cs typeface="Calibri"/>
              </a:rPr>
              <a:t>→See</a:t>
            </a:r>
            <a:r>
              <a:rPr lang="en-US" dirty="0" smtClean="0">
                <a:latin typeface="Calibri"/>
                <a:cs typeface="Calibri"/>
              </a:rPr>
              <a:t> revision history 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l-GR" sz="3200" dirty="0" smtClean="0"/>
              <a:t>Περίπτωση </a:t>
            </a:r>
            <a:r>
              <a:rPr lang="en-US" sz="3200" dirty="0" err="1" smtClean="0"/>
              <a:t>google</a:t>
            </a:r>
            <a:r>
              <a:rPr lang="en-US" sz="3200" dirty="0" smtClean="0"/>
              <a:t> documents-</a:t>
            </a: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dirty="0" smtClean="0"/>
              <a:t>Διαμοιρασμός εγγράφου </a:t>
            </a:r>
            <a:endParaRPr lang="el-GR" sz="3200" dirty="0"/>
          </a:p>
        </p:txBody>
      </p:sp>
      <p:pic>
        <p:nvPicPr>
          <p:cNvPr id="5" name="Picture 4" descr="google_docs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476672"/>
            <a:ext cx="1377357" cy="100811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 cstate="print"/>
          <a:srcRect l="1192" t="14725" b="29773"/>
          <a:stretch>
            <a:fillRect/>
          </a:stretch>
        </p:blipFill>
        <p:spPr bwMode="auto">
          <a:xfrm>
            <a:off x="827584" y="2420888"/>
            <a:ext cx="669674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771800" y="4077072"/>
            <a:ext cx="2808312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Τι πρόσθεσε κάθε συνεργάτης και πότε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 Δυνατοτητα εποστροφής σε οποιαδήτοτε παλαιότερη μορφή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28184" y="2852936"/>
            <a:ext cx="1296144" cy="3096344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1" name="Straight Arrow Connector 10"/>
          <p:cNvCxnSpPr>
            <a:stCxn id="8" idx="3"/>
            <a:endCxn id="9" idx="1"/>
          </p:cNvCxnSpPr>
          <p:nvPr/>
        </p:nvCxnSpPr>
        <p:spPr>
          <a:xfrm flipV="1">
            <a:off x="5580112" y="4401108"/>
            <a:ext cx="648072" cy="83012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105156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183880" cy="4187952"/>
          </a:xfrm>
        </p:spPr>
        <p:txBody>
          <a:bodyPr>
            <a:normAutofit/>
          </a:bodyPr>
          <a:lstStyle/>
          <a:p>
            <a:r>
              <a:rPr lang="el-GR" dirty="0" smtClean="0"/>
              <a:t>Web-based </a:t>
            </a:r>
            <a:r>
              <a:rPr lang="en-US" dirty="0" smtClean="0"/>
              <a:t>file hosting </a:t>
            </a:r>
            <a:r>
              <a:rPr lang="el-GR" dirty="0" smtClean="0"/>
              <a:t>υπηρεσία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l-GR" dirty="0" smtClean="0"/>
              <a:t>επιτρέψει στους χρήστες </a:t>
            </a:r>
            <a:r>
              <a:rPr lang="en-US" dirty="0" smtClean="0"/>
              <a:t>:</a:t>
            </a:r>
          </a:p>
          <a:p>
            <a:pPr lvl="1"/>
            <a:r>
              <a:rPr lang="el-GR" dirty="0" smtClean="0"/>
              <a:t>να αποθηκεύουν και </a:t>
            </a:r>
            <a:endParaRPr lang="en-US" dirty="0" smtClean="0"/>
          </a:p>
          <a:p>
            <a:pPr lvl="1"/>
            <a:r>
              <a:rPr lang="el-GR" dirty="0" smtClean="0"/>
              <a:t>να μοιράζονται αρχεία και τους φακέλους με άλλους μέσω του Internet </a:t>
            </a:r>
            <a:endParaRPr lang="en-US" dirty="0" smtClean="0"/>
          </a:p>
          <a:p>
            <a:pPr lvl="1"/>
            <a:r>
              <a:rPr lang="el-GR" dirty="0" smtClean="0"/>
              <a:t>χρησιμοποιώντας το συγχρονισμό αρχείων.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l-GR" dirty="0" smtClean="0"/>
              <a:t> Ιδρύθηκε το 2007</a:t>
            </a:r>
            <a:endParaRPr lang="el-GR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620688"/>
            <a:ext cx="3049539" cy="79208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183880" cy="1224136"/>
          </a:xfrm>
        </p:spPr>
        <p:txBody>
          <a:bodyPr>
            <a:normAutofit/>
          </a:bodyPr>
          <a:lstStyle/>
          <a:p>
            <a:pPr algn="ctr"/>
            <a:r>
              <a:rPr lang="el-GR" sz="2800" dirty="0" smtClean="0"/>
              <a:t>             ΔΗΜΙΟΥΡΓΙΑ ΛΟΓΑΡΙΑΣΜΟΥ </a:t>
            </a: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183880" cy="4764016"/>
          </a:xfrm>
        </p:spPr>
        <p:txBody>
          <a:bodyPr>
            <a:normAutofit fontScale="92500" lnSpcReduction="10000"/>
          </a:bodyPr>
          <a:lstStyle/>
          <a:p>
            <a:endParaRPr lang="en-US" dirty="0" smtClean="0">
              <a:hlinkClick r:id="rId2"/>
            </a:endParaRPr>
          </a:p>
          <a:p>
            <a:endParaRPr lang="el-GR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www.dropbox.com</a:t>
            </a:r>
            <a:endParaRPr lang="en-US" dirty="0" smtClean="0"/>
          </a:p>
          <a:p>
            <a:endParaRPr lang="en-US" dirty="0" smtClean="0"/>
          </a:p>
          <a:p>
            <a:pPr algn="just"/>
            <a:r>
              <a:rPr lang="el-GR" dirty="0" smtClean="0"/>
              <a:t>Με την ολοκλήρωση της δημιουργίας λογαριασμου , ο χρήστης έχει πρόσβαση στην υπηρεσία με 2 τρόπους :</a:t>
            </a:r>
            <a:endParaRPr lang="en-US" dirty="0" smtClean="0"/>
          </a:p>
          <a:p>
            <a:pPr algn="just"/>
            <a:endParaRPr lang="el-GR" dirty="0" smtClean="0"/>
          </a:p>
          <a:p>
            <a:pPr marL="804672" lvl="1" indent="-457200">
              <a:buFont typeface="+mj-lt"/>
              <a:buAutoNum type="arabicPeriod"/>
            </a:pPr>
            <a:r>
              <a:rPr lang="en-US" dirty="0" smtClean="0"/>
              <a:t>Web (</a:t>
            </a:r>
            <a:r>
              <a:rPr lang="en-US" dirty="0" smtClean="0">
                <a:hlinkClick r:id="rId2"/>
              </a:rPr>
              <a:t>www.dropbox.com</a:t>
            </a:r>
            <a:r>
              <a:rPr lang="en-US" dirty="0" smtClean="0"/>
              <a:t>)</a:t>
            </a:r>
          </a:p>
          <a:p>
            <a:pPr marL="804672" lvl="1" indent="-457200">
              <a:buNone/>
            </a:pPr>
            <a:endParaRPr lang="en-US" dirty="0" smtClean="0"/>
          </a:p>
          <a:p>
            <a:pPr marL="804672" lvl="1" indent="-457200">
              <a:buFont typeface="+mj-lt"/>
              <a:buAutoNum type="arabicPeriod"/>
            </a:pPr>
            <a:r>
              <a:rPr lang="el-GR" dirty="0" smtClean="0"/>
              <a:t>Απο τον υπολογιστή του ( </a:t>
            </a:r>
            <a:r>
              <a:rPr lang="en-US" dirty="0" smtClean="0"/>
              <a:t>Desktop application folder) </a:t>
            </a:r>
          </a:p>
          <a:p>
            <a:pPr marL="804672" lvl="1" indent="-457200">
              <a:buFont typeface="+mj-lt"/>
              <a:buAutoNum type="arabicPeriod"/>
            </a:pPr>
            <a:endParaRPr lang="el-GR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620688"/>
            <a:ext cx="3049539" cy="79208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Web access </a:t>
            </a:r>
            <a:endParaRPr lang="el-G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713" t="16627"/>
          <a:stretch>
            <a:fillRect/>
          </a:stretch>
        </p:blipFill>
        <p:spPr bwMode="auto">
          <a:xfrm>
            <a:off x="971600" y="980728"/>
            <a:ext cx="7301282" cy="4763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52120" y="3212976"/>
            <a:ext cx="2016224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 smtClean="0"/>
              <a:t>Επιλογή για </a:t>
            </a:r>
            <a:r>
              <a:rPr lang="en-US" dirty="0" smtClean="0"/>
              <a:t>upload </a:t>
            </a:r>
            <a:r>
              <a:rPr lang="el-GR" dirty="0" smtClean="0"/>
              <a:t>ενος αρχείου </a:t>
            </a:r>
            <a:endParaRPr lang="en-US" dirty="0">
              <a:latin typeface="+mn-lt"/>
            </a:endParaRPr>
          </a:p>
        </p:txBody>
      </p:sp>
      <p:cxnSp>
        <p:nvCxnSpPr>
          <p:cNvPr id="6" name="Straight Arrow Connector 5"/>
          <p:cNvCxnSpPr>
            <a:stCxn id="5" idx="0"/>
          </p:cNvCxnSpPr>
          <p:nvPr/>
        </p:nvCxnSpPr>
        <p:spPr>
          <a:xfrm rot="16200000" flipV="1">
            <a:off x="4391980" y="944724"/>
            <a:ext cx="1152128" cy="33843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733832"/>
          </a:xfrm>
        </p:spPr>
        <p:txBody>
          <a:bodyPr/>
          <a:lstStyle/>
          <a:p>
            <a:pPr algn="ctr"/>
            <a:r>
              <a:rPr lang="en-US" dirty="0" smtClean="0"/>
              <a:t>Desktop application folder</a:t>
            </a:r>
            <a:endParaRPr lang="el-GR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r="27513" b="46437"/>
          <a:stretch>
            <a:fillRect/>
          </a:stretch>
        </p:blipFill>
        <p:spPr bwMode="auto">
          <a:xfrm>
            <a:off x="724185" y="1196975"/>
            <a:ext cx="7814693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67944" y="4437112"/>
            <a:ext cx="3456384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 smtClean="0"/>
              <a:t>Οτι προστιθεται σε αυτους του φακέλους αυτόματα συγχρονίζεται στον </a:t>
            </a:r>
            <a:r>
              <a:rPr lang="en-US" dirty="0" smtClean="0"/>
              <a:t>web </a:t>
            </a:r>
            <a:r>
              <a:rPr lang="el-GR" dirty="0" smtClean="0"/>
              <a:t>αποθηκευτικό μας χώρο</a:t>
            </a:r>
            <a:endParaRPr lang="en-US" dirty="0">
              <a:latin typeface="+mn-lt"/>
            </a:endParaRPr>
          </a:p>
        </p:txBody>
      </p:sp>
      <p:cxnSp>
        <p:nvCxnSpPr>
          <p:cNvPr id="6" name="Straight Arrow Connector 5"/>
          <p:cNvCxnSpPr>
            <a:stCxn id="5" idx="0"/>
          </p:cNvCxnSpPr>
          <p:nvPr/>
        </p:nvCxnSpPr>
        <p:spPr>
          <a:xfrm rot="16200000" flipV="1">
            <a:off x="3671900" y="2312876"/>
            <a:ext cx="1368152" cy="28803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123728" y="2132856"/>
            <a:ext cx="1440160" cy="1008112"/>
          </a:xfrm>
          <a:prstGeom prst="rect">
            <a:avLst/>
          </a:pr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53375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        Διαμοιρασμός αρχείων </a:t>
            </a:r>
            <a:endParaRPr lang="el-G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24390" b="18376"/>
          <a:stretch>
            <a:fillRect/>
          </a:stretch>
        </p:blipFill>
        <p:spPr bwMode="auto">
          <a:xfrm>
            <a:off x="323528" y="1052513"/>
            <a:ext cx="8208912" cy="525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4725144"/>
            <a:ext cx="3456384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 smtClean="0"/>
              <a:t>Για ότι αποθηκευεται στον φάκελο </a:t>
            </a:r>
            <a:r>
              <a:rPr lang="en-US" dirty="0" smtClean="0"/>
              <a:t>public , </a:t>
            </a:r>
            <a:r>
              <a:rPr lang="el-GR" dirty="0" smtClean="0"/>
              <a:t>υπάρχει ένα </a:t>
            </a:r>
            <a:r>
              <a:rPr lang="en-US" dirty="0" smtClean="0"/>
              <a:t>public link </a:t>
            </a:r>
            <a:r>
              <a:rPr lang="el-GR" dirty="0" smtClean="0"/>
              <a:t> , το οποίο μπορούμε να στείλουμε σε όποιον επιθυμεί να κατεβάσει το αρχείο </a:t>
            </a:r>
            <a:endParaRPr lang="en-US" dirty="0">
              <a:latin typeface="+mn-lt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195736" y="4293096"/>
            <a:ext cx="396044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1484784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/>
          </a:p>
        </p:txBody>
      </p:sp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467544" y="620688"/>
            <a:ext cx="8183880" cy="67665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 </a:t>
            </a:r>
            <a:r>
              <a:rPr lang="en-US" dirty="0" smtClean="0">
                <a:solidFill>
                  <a:srgbClr val="002060"/>
                </a:solidFill>
              </a:rPr>
              <a:t>BOOKMARKING</a:t>
            </a:r>
            <a:endParaRPr lang="el-G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412776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Z</a:t>
            </a:r>
            <a:r>
              <a:rPr lang="el-GR" sz="2400" b="1" dirty="0" smtClean="0"/>
              <a:t>ήτημα </a:t>
            </a:r>
            <a:r>
              <a:rPr lang="en-US" sz="2400" b="1" dirty="0" smtClean="0"/>
              <a:t>2</a:t>
            </a:r>
            <a:r>
              <a:rPr lang="el-GR" sz="2400" b="1" baseline="30000" dirty="0" smtClean="0"/>
              <a:t>ο</a:t>
            </a:r>
            <a:r>
              <a:rPr lang="el-GR" sz="2400" b="1" dirty="0" smtClean="0"/>
              <a:t> :</a:t>
            </a:r>
            <a:r>
              <a:rPr lang="en-US" sz="2400" b="1" dirty="0" smtClean="0"/>
              <a:t> </a:t>
            </a:r>
            <a:r>
              <a:rPr lang="el-GR" sz="2400" b="1" dirty="0" smtClean="0"/>
              <a:t>Μειονεκτήματα </a:t>
            </a:r>
            <a:r>
              <a:rPr lang="en-US" sz="2400" b="1" dirty="0" smtClean="0"/>
              <a:t>bookmarking </a:t>
            </a:r>
            <a:r>
              <a:rPr lang="el-GR" sz="2400" b="1" dirty="0" smtClean="0"/>
              <a:t>στον </a:t>
            </a:r>
            <a:r>
              <a:rPr lang="en-US" sz="2400" b="1" dirty="0" smtClean="0"/>
              <a:t>  browser </a:t>
            </a:r>
            <a:endParaRPr lang="el-GR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2132856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l-GR" dirty="0" smtClean="0"/>
              <a:t>Δυσκολία </a:t>
            </a:r>
            <a:r>
              <a:rPr lang="el-GR" b="1" dirty="0" smtClean="0"/>
              <a:t>οργάνωσης</a:t>
            </a:r>
          </a:p>
          <a:p>
            <a:pPr marL="342900" indent="-342900"/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4355976" y="2132856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2) Μόνο σε </a:t>
            </a:r>
            <a:r>
              <a:rPr lang="el-GR" b="1" dirty="0" smtClean="0"/>
              <a:t>ένα</a:t>
            </a:r>
            <a:r>
              <a:rPr lang="el-GR" dirty="0" smtClean="0"/>
              <a:t> υπολογιστή</a:t>
            </a:r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11" name="Picture 10" descr="pc1.gif_320_320_256_9223372036854775000_0_1_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492896"/>
            <a:ext cx="3000375" cy="3456384"/>
          </a:xfrm>
          <a:prstGeom prst="rect">
            <a:avLst/>
          </a:prstGeom>
        </p:spPr>
      </p:pic>
      <p:pic>
        <p:nvPicPr>
          <p:cNvPr id="12" name="Content Placeholder 5" descr="bookmark.jpg"/>
          <p:cNvPicPr>
            <a:picLocks noChangeAspect="1"/>
          </p:cNvPicPr>
          <p:nvPr/>
        </p:nvPicPr>
        <p:blipFill>
          <a:blip r:embed="rId3" cstate="print"/>
          <a:srcRect l="9610" r="38806" b="47976"/>
          <a:stretch>
            <a:fillRect/>
          </a:stretch>
        </p:blipFill>
        <p:spPr>
          <a:xfrm>
            <a:off x="755576" y="2636912"/>
            <a:ext cx="2594728" cy="2898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183880" cy="58981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Αποθηκευτικός χώρος/</a:t>
            </a:r>
            <a:r>
              <a:rPr lang="en-US" dirty="0" smtClean="0"/>
              <a:t>Uploading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183880" cy="4547992"/>
          </a:xfrm>
        </p:spPr>
        <p:txBody>
          <a:bodyPr/>
          <a:lstStyle/>
          <a:p>
            <a:r>
              <a:rPr lang="en-US" dirty="0" smtClean="0"/>
              <a:t>Free space 2GB</a:t>
            </a:r>
            <a:endParaRPr lang="el-GR" dirty="0" smtClean="0"/>
          </a:p>
          <a:p>
            <a:endParaRPr lang="en-US" dirty="0" smtClean="0"/>
          </a:p>
          <a:p>
            <a:r>
              <a:rPr lang="el-GR" dirty="0" smtClean="0"/>
              <a:t>Για κάθε νέο χρήστη , μετά απο δικής σας πρόσκληση , δίν</a:t>
            </a:r>
            <a:r>
              <a:rPr lang="en-US" dirty="0" smtClean="0"/>
              <a:t>o</a:t>
            </a:r>
            <a:r>
              <a:rPr lang="el-GR" dirty="0" smtClean="0"/>
              <a:t>ται επιπλεόν 250 ΜΒ</a:t>
            </a:r>
            <a:r>
              <a:rPr lang="en-US" dirty="0" smtClean="0"/>
              <a:t> </a:t>
            </a:r>
            <a:r>
              <a:rPr lang="el-GR" dirty="0" smtClean="0"/>
              <a:t>μέχρι τα 8</a:t>
            </a:r>
            <a:r>
              <a:rPr lang="en-US" dirty="0" smtClean="0"/>
              <a:t>GB</a:t>
            </a:r>
            <a:endParaRPr lang="el-GR" smtClean="0"/>
          </a:p>
          <a:p>
            <a:pPr>
              <a:buNone/>
            </a:pPr>
            <a:endParaRPr lang="en-US" dirty="0" smtClean="0"/>
          </a:p>
          <a:p>
            <a:r>
              <a:rPr lang="el-GR" dirty="0" smtClean="0"/>
              <a:t>Επιτρεπομενος όγκος δεδομένων για </a:t>
            </a:r>
            <a:r>
              <a:rPr lang="en-US" dirty="0" smtClean="0"/>
              <a:t>uploading:</a:t>
            </a:r>
          </a:p>
          <a:p>
            <a:pPr lvl="1"/>
            <a:r>
              <a:rPr lang="el-GR" dirty="0" smtClean="0"/>
              <a:t>Απο τον υπολογιστή, χωρίς όριο</a:t>
            </a:r>
          </a:p>
          <a:p>
            <a:pPr lvl="1"/>
            <a:r>
              <a:rPr lang="el-GR" dirty="0" smtClean="0"/>
              <a:t>Απο </a:t>
            </a:r>
            <a:r>
              <a:rPr lang="en-US" dirty="0" smtClean="0"/>
              <a:t>web , </a:t>
            </a:r>
            <a:r>
              <a:rPr lang="el-GR" dirty="0" smtClean="0"/>
              <a:t>μέχρι 300 ΜΒ</a:t>
            </a:r>
            <a:endParaRPr lang="en-US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83880" cy="661824"/>
          </a:xfrm>
        </p:spPr>
        <p:txBody>
          <a:bodyPr/>
          <a:lstStyle/>
          <a:p>
            <a:r>
              <a:rPr lang="el-GR" dirty="0" smtClean="0"/>
              <a:t>   Διαμοιρασμός φακέλων </a:t>
            </a:r>
            <a:endParaRPr lang="el-G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1762" b="39944"/>
          <a:stretch>
            <a:fillRect/>
          </a:stretch>
        </p:blipFill>
        <p:spPr bwMode="auto">
          <a:xfrm>
            <a:off x="611560" y="1196752"/>
            <a:ext cx="8097449" cy="3960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11760" y="4581128"/>
            <a:ext cx="3456384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΄Είτε μέσω </a:t>
            </a:r>
            <a:r>
              <a:rPr lang="en-US" dirty="0" smtClean="0"/>
              <a:t>web </a:t>
            </a:r>
            <a:r>
              <a:rPr lang="el-GR" dirty="0" smtClean="0"/>
              <a:t>, είτε απο τον υπολογιστή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>
                <a:latin typeface="+mn-lt"/>
              </a:rPr>
              <a:t> Κάθε φάκελος που είναι κοινοχρηστος φαίνεται απο όλους τους συνεργάτες χρήστες</a:t>
            </a:r>
            <a:endParaRPr lang="en-US" dirty="0">
              <a:latin typeface="+mn-lt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3995936" y="2924944"/>
            <a:ext cx="1728192" cy="1584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21864"/>
          </a:xfrm>
        </p:spPr>
        <p:txBody>
          <a:bodyPr>
            <a:normAutofit fontScale="90000"/>
          </a:bodyPr>
          <a:lstStyle/>
          <a:p>
            <a:pPr algn="just"/>
            <a:r>
              <a:rPr lang="el-GR" sz="2600" dirty="0" smtClean="0"/>
              <a:t>Σενάριο ομαδικής εργασίας με την ταυτόχρονη χρήση των </a:t>
            </a:r>
            <a:r>
              <a:rPr lang="en-US" sz="2600" dirty="0" smtClean="0"/>
              <a:t>delicious, </a:t>
            </a:r>
            <a:r>
              <a:rPr lang="en-US" sz="2600" dirty="0" err="1" smtClean="0"/>
              <a:t>dropbox,google</a:t>
            </a:r>
            <a:r>
              <a:rPr lang="en-US" sz="2600" dirty="0" smtClean="0"/>
              <a:t> docs</a:t>
            </a:r>
            <a:endParaRPr lang="el-GR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8183880" cy="4331968"/>
          </a:xfrm>
        </p:spPr>
        <p:txBody>
          <a:bodyPr>
            <a:normAutofit/>
          </a:bodyPr>
          <a:lstStyle/>
          <a:p>
            <a:pPr algn="just"/>
            <a:r>
              <a:rPr lang="el-GR" sz="2400" dirty="0" smtClean="0"/>
              <a:t>Οι μαθητές δημιουργούν ομάδες εργασίας , στις οποίες συμμετέχει και ο εκπαιδευτικός σαν ξεχωριστό μέλος</a:t>
            </a:r>
          </a:p>
          <a:p>
            <a:pPr algn="just">
              <a:buNone/>
            </a:pPr>
            <a:endParaRPr lang="el-GR" sz="2400" dirty="0" smtClean="0"/>
          </a:p>
          <a:p>
            <a:r>
              <a:rPr lang="el-GR" sz="2400" dirty="0" smtClean="0"/>
              <a:t>Οι ομάδες εργασίας μέσω του </a:t>
            </a:r>
            <a:r>
              <a:rPr lang="en-US" sz="2400" dirty="0" smtClean="0"/>
              <a:t>Delicious:</a:t>
            </a:r>
          </a:p>
          <a:p>
            <a:pPr lvl="1"/>
            <a:r>
              <a:rPr lang="el-GR" sz="2000" dirty="0" smtClean="0"/>
              <a:t>Ανταλλάσουν εύκολα πηγές σχετικά με την εργασία</a:t>
            </a:r>
          </a:p>
          <a:p>
            <a:pPr lvl="1"/>
            <a:r>
              <a:rPr lang="el-GR" sz="2000" dirty="0" smtClean="0"/>
              <a:t>Κάνουν χρήση των </a:t>
            </a:r>
            <a:r>
              <a:rPr lang="en-US" sz="2000" dirty="0" smtClean="0"/>
              <a:t>tags </a:t>
            </a:r>
            <a:r>
              <a:rPr lang="el-GR" sz="2000" dirty="0" smtClean="0"/>
              <a:t>και </a:t>
            </a:r>
            <a:r>
              <a:rPr lang="en-US" sz="2000" dirty="0" smtClean="0"/>
              <a:t>subscriptions</a:t>
            </a:r>
            <a:r>
              <a:rPr lang="el-GR" sz="2000" dirty="0" smtClean="0"/>
              <a:t> σχετικά με την εργασία για πιο στοχευμένη αναζήτηση </a:t>
            </a:r>
          </a:p>
          <a:p>
            <a:pPr lvl="1"/>
            <a:r>
              <a:rPr lang="el-GR" sz="2000" dirty="0" smtClean="0"/>
              <a:t>Ο εκπαιδευτικός ενημερώνει τις ομάδες με σχετικές πηγές για την εργασία </a:t>
            </a:r>
            <a:endParaRPr lang="el-GR" sz="20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183880" cy="4331968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Οι ομάδες εργασίας μέσω του </a:t>
            </a:r>
            <a:r>
              <a:rPr lang="en-US" sz="2400" dirty="0" err="1" smtClean="0"/>
              <a:t>dropbox</a:t>
            </a:r>
            <a:endParaRPr lang="en-US" sz="2400" dirty="0" smtClean="0"/>
          </a:p>
          <a:p>
            <a:pPr lvl="1"/>
            <a:r>
              <a:rPr lang="el-GR" sz="2000" dirty="0" smtClean="0"/>
              <a:t>Διαμοιράζονται ευκολα αρχεία (εικόνες, </a:t>
            </a:r>
            <a:r>
              <a:rPr lang="en-US" sz="2000" dirty="0" smtClean="0"/>
              <a:t>word, </a:t>
            </a:r>
            <a:r>
              <a:rPr lang="el-GR" sz="2000" dirty="0" smtClean="0"/>
              <a:t>κτλ ) σχετικά με την εργασία</a:t>
            </a:r>
          </a:p>
          <a:p>
            <a:pPr lvl="1"/>
            <a:r>
              <a:rPr lang="el-GR" sz="2000" dirty="0" smtClean="0"/>
              <a:t>Διαμοιράζονται φακέλους (π.χ εργασία )</a:t>
            </a:r>
          </a:p>
          <a:p>
            <a:pPr lvl="1">
              <a:buNone/>
            </a:pPr>
            <a:endParaRPr lang="el-GR" sz="2000" dirty="0" smtClean="0"/>
          </a:p>
          <a:p>
            <a:r>
              <a:rPr lang="el-GR" sz="2400" dirty="0" smtClean="0"/>
              <a:t>Οι ομάδες εργασίας μέσω των </a:t>
            </a:r>
            <a:r>
              <a:rPr lang="en-US" sz="2400" dirty="0" err="1" smtClean="0"/>
              <a:t>google</a:t>
            </a:r>
            <a:r>
              <a:rPr lang="en-US" sz="2400" dirty="0" smtClean="0"/>
              <a:t> docs</a:t>
            </a:r>
          </a:p>
          <a:p>
            <a:pPr lvl="1"/>
            <a:r>
              <a:rPr lang="el-GR" sz="2000" dirty="0" smtClean="0"/>
              <a:t>Συνεργάζονται ταυτόχρονα σε ένα μοναδικό τελικό έγγραφο, αποφευγοντας πολλάπλα αντιγραφα μέσω </a:t>
            </a:r>
            <a:r>
              <a:rPr lang="en-US" sz="2000" dirty="0" smtClean="0"/>
              <a:t>email attachments</a:t>
            </a:r>
          </a:p>
          <a:p>
            <a:pPr lvl="1"/>
            <a:r>
              <a:rPr lang="en-US" sz="2000" dirty="0" smtClean="0"/>
              <a:t>O </a:t>
            </a:r>
            <a:r>
              <a:rPr lang="el-GR" sz="2000" dirty="0" smtClean="0"/>
              <a:t>εκπαιδευτικός μπορεί εύκολα να προσφέρει ανατροφοδότηση και διορθώσεις.</a:t>
            </a:r>
            <a:endParaRPr lang="en-US" sz="2000" dirty="0" smtClean="0"/>
          </a:p>
          <a:p>
            <a:endParaRPr lang="el-G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949856"/>
          </a:xfrm>
        </p:spPr>
        <p:txBody>
          <a:bodyPr>
            <a:normAutofit fontScale="90000"/>
          </a:bodyPr>
          <a:lstStyle/>
          <a:p>
            <a:pPr algn="just"/>
            <a:r>
              <a:rPr lang="el-GR" sz="2600" dirty="0" smtClean="0"/>
              <a:t>Σενάριο ομαδικής εργασίας με την ταυτόχρονη χρήση των </a:t>
            </a:r>
            <a:r>
              <a:rPr lang="en-US" sz="2600" dirty="0" smtClean="0"/>
              <a:t>delicious, </a:t>
            </a:r>
            <a:r>
              <a:rPr lang="en-US" sz="2600" dirty="0" err="1" smtClean="0"/>
              <a:t>dropbox,google</a:t>
            </a:r>
            <a:r>
              <a:rPr lang="en-US" sz="2600" dirty="0" smtClean="0"/>
              <a:t> docs</a:t>
            </a:r>
            <a:endParaRPr lang="el-GR" sz="26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4577" y="2491148"/>
            <a:ext cx="8591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5400" b="1" i="1" dirty="0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ΣΑΣ ΕΥΧΑΡΙΣΤΩ!</a:t>
            </a:r>
            <a:endParaRPr lang="en-US" sz="5400" b="1" i="1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5589241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ΠΑΠΑΔΟΠΟΥΛΟΣ ΗΛΙΑΣ</a:t>
            </a:r>
          </a:p>
          <a:p>
            <a:pPr algn="ctr"/>
            <a:r>
              <a:rPr lang="el-GR" dirty="0" smtClean="0"/>
              <a:t>ΕΚΠΑΙΔΕΥΤΙΚΟΣ  ΠΛΗΡΟΦΟΡΙΚΗΣ ΠΕ19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8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72008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 </a:t>
            </a:r>
            <a:r>
              <a:rPr lang="en-US" dirty="0" smtClean="0">
                <a:solidFill>
                  <a:srgbClr val="002060"/>
                </a:solidFill>
              </a:rPr>
              <a:t>SOCIAL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2060"/>
                </a:solidFill>
              </a:rPr>
              <a:t>BOOKMARKING</a:t>
            </a:r>
            <a:endParaRPr lang="el-G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268760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b="1" dirty="0" smtClean="0"/>
              <a:t> Social bookmarking :</a:t>
            </a:r>
            <a:r>
              <a:rPr lang="el-GR" dirty="0" smtClean="0"/>
              <a:t>είναι μια μέθοδος για τους χρήστες του Διαδικτύου για την </a:t>
            </a:r>
            <a:r>
              <a:rPr lang="el-GR" b="1" dirty="0" smtClean="0"/>
              <a:t>οργάνωση, αποθήκευση, διαχείριση και αναζήτηση</a:t>
            </a:r>
            <a:r>
              <a:rPr lang="en-US" dirty="0" smtClean="0"/>
              <a:t> bookmarks </a:t>
            </a:r>
            <a:r>
              <a:rPr lang="el-GR" dirty="0" smtClean="0"/>
              <a:t>πηγών</a:t>
            </a:r>
            <a:r>
              <a:rPr lang="en-US" dirty="0" smtClean="0"/>
              <a:t> </a:t>
            </a:r>
            <a:r>
              <a:rPr lang="el-GR" dirty="0" smtClean="0"/>
              <a:t>του Διαδικτύου, </a:t>
            </a:r>
            <a:r>
              <a:rPr lang="en-US" b="1" dirty="0" smtClean="0"/>
              <a:t>online</a:t>
            </a:r>
            <a:r>
              <a:rPr lang="el-GR" b="1" dirty="0" smtClean="0"/>
              <a:t> </a:t>
            </a:r>
            <a:endParaRPr lang="el-GR" b="1" dirty="0"/>
          </a:p>
        </p:txBody>
      </p:sp>
      <p:pic>
        <p:nvPicPr>
          <p:cNvPr id="5" name="Picture 4" descr="socialbookmarksi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4365104"/>
            <a:ext cx="4464496" cy="21188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2276872"/>
            <a:ext cx="81369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 smtClean="0">
                <a:solidFill>
                  <a:srgbClr val="FF0000"/>
                </a:solidFill>
              </a:rPr>
              <a:t>Γιατί;</a:t>
            </a:r>
          </a:p>
          <a:p>
            <a:endParaRPr lang="el-GR" b="1" dirty="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el-GR" dirty="0" smtClean="0"/>
              <a:t> </a:t>
            </a:r>
            <a:r>
              <a:rPr lang="el-GR" b="1" dirty="0" smtClean="0"/>
              <a:t>Προσβατιμότητα</a:t>
            </a:r>
            <a:r>
              <a:rPr lang="el-GR" dirty="0" smtClean="0"/>
              <a:t> ( αποθήκευση στο </a:t>
            </a:r>
            <a:r>
              <a:rPr lang="en-US" dirty="0" smtClean="0"/>
              <a:t>web)</a:t>
            </a:r>
            <a:endParaRPr lang="el-GR" dirty="0" smtClean="0"/>
          </a:p>
          <a:p>
            <a:pPr lvl="1"/>
            <a:endParaRPr lang="en-US" dirty="0" smtClean="0"/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l-GR" b="1" dirty="0" smtClean="0"/>
              <a:t>Οργάνωση</a:t>
            </a:r>
            <a:r>
              <a:rPr lang="el-GR" dirty="0" smtClean="0"/>
              <a:t> (μέσα απο λέξεις κλειδιά/</a:t>
            </a:r>
            <a:r>
              <a:rPr lang="en-US" dirty="0" smtClean="0"/>
              <a:t>tagging)</a:t>
            </a:r>
            <a:endParaRPr lang="el-GR" dirty="0" smtClean="0"/>
          </a:p>
          <a:p>
            <a:pPr lvl="1">
              <a:buFont typeface="Wingdings" pitchFamily="2" charset="2"/>
              <a:buChar char="ü"/>
            </a:pPr>
            <a:endParaRPr lang="en-US" dirty="0" smtClean="0"/>
          </a:p>
          <a:p>
            <a:pPr lvl="1">
              <a:buFont typeface="Wingdings" pitchFamily="2" charset="2"/>
              <a:buChar char="ü"/>
            </a:pPr>
            <a:r>
              <a:rPr lang="el-GR" dirty="0" smtClean="0"/>
              <a:t> </a:t>
            </a:r>
            <a:r>
              <a:rPr lang="el-GR" b="1" dirty="0" smtClean="0"/>
              <a:t>Συνεργασία</a:t>
            </a:r>
            <a:r>
              <a:rPr lang="el-GR" dirty="0" smtClean="0"/>
              <a:t> ( φίλους , συναδέλφους, μαθητές) </a:t>
            </a:r>
            <a:endParaRPr lang="en-US" dirty="0" smtClean="0"/>
          </a:p>
          <a:p>
            <a:pPr lvl="1">
              <a:buFont typeface="Wingdings" pitchFamily="2" charset="2"/>
              <a:buChar char="ü"/>
            </a:pP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80920" cy="105156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>
                <a:solidFill>
                  <a:srgbClr val="002060"/>
                </a:solidFill>
              </a:rPr>
              <a:t>Δημιουργία λογαριασμού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1628800"/>
            <a:ext cx="8183880" cy="4187952"/>
          </a:xfrm>
        </p:spPr>
        <p:txBody>
          <a:bodyPr>
            <a:normAutofit fontScale="92500"/>
          </a:bodyPr>
          <a:lstStyle/>
          <a:p>
            <a:pPr algn="just"/>
            <a:r>
              <a:rPr lang="el-GR" sz="2400" dirty="0" smtClean="0"/>
              <a:t>Επίσκεψη στο </a:t>
            </a:r>
            <a:r>
              <a:rPr lang="en-US" sz="2400" dirty="0" smtClean="0">
                <a:hlinkClick r:id="rId2"/>
              </a:rPr>
              <a:t>http://www.delicious.com/</a:t>
            </a:r>
            <a:endParaRPr lang="el-GR" sz="2400" dirty="0" smtClean="0"/>
          </a:p>
          <a:p>
            <a:pPr algn="just"/>
            <a:r>
              <a:rPr lang="el-GR" sz="2400" dirty="0" smtClean="0"/>
              <a:t>Μετά την ολοκλήρωση της δημιουργίας του λογαριασμού στον </a:t>
            </a:r>
            <a:r>
              <a:rPr lang="en-US" sz="2400" dirty="0" smtClean="0"/>
              <a:t>browser </a:t>
            </a:r>
            <a:r>
              <a:rPr lang="el-GR" sz="2400" dirty="0" smtClean="0"/>
              <a:t>εμφανίζονται 2 </a:t>
            </a:r>
            <a:r>
              <a:rPr lang="en-US" sz="2400" dirty="0" smtClean="0"/>
              <a:t>buttons:</a:t>
            </a:r>
          </a:p>
          <a:p>
            <a:pPr lvl="1" algn="just"/>
            <a:r>
              <a:rPr lang="en-US" sz="2000" dirty="0" smtClean="0"/>
              <a:t>To</a:t>
            </a:r>
            <a:r>
              <a:rPr lang="en-US" sz="2000" b="1" i="1" dirty="0" smtClean="0"/>
              <a:t> tag</a:t>
            </a:r>
            <a:r>
              <a:rPr lang="en-US" sz="2000" dirty="0" smtClean="0"/>
              <a:t>, </a:t>
            </a:r>
            <a:r>
              <a:rPr lang="el-GR" sz="2000" dirty="0" smtClean="0"/>
              <a:t>για το </a:t>
            </a:r>
            <a:r>
              <a:rPr lang="en-US" sz="2000" dirty="0" smtClean="0"/>
              <a:t>bookmarking</a:t>
            </a:r>
            <a:endParaRPr lang="el-GR" sz="2000" dirty="0" smtClean="0"/>
          </a:p>
          <a:p>
            <a:pPr lvl="1" algn="just"/>
            <a:endParaRPr lang="el-GR" sz="2000" dirty="0" smtClean="0"/>
          </a:p>
          <a:p>
            <a:pPr lvl="1" algn="just"/>
            <a:endParaRPr lang="el-GR" sz="2000" dirty="0" smtClean="0"/>
          </a:p>
          <a:p>
            <a:pPr lvl="1" algn="just">
              <a:buNone/>
            </a:pPr>
            <a:endParaRPr lang="el-GR" sz="2000" dirty="0" smtClean="0"/>
          </a:p>
          <a:p>
            <a:pPr lvl="1" algn="just">
              <a:buNone/>
            </a:pPr>
            <a:endParaRPr lang="el-GR" sz="2000" dirty="0" smtClean="0"/>
          </a:p>
          <a:p>
            <a:pPr lvl="1" algn="just">
              <a:buNone/>
            </a:pPr>
            <a:endParaRPr lang="en-US" sz="2000" dirty="0" smtClean="0"/>
          </a:p>
          <a:p>
            <a:pPr lvl="1" algn="just"/>
            <a:endParaRPr lang="el-GR" sz="2000" dirty="0" smtClean="0"/>
          </a:p>
          <a:p>
            <a:pPr lvl="1" algn="just"/>
            <a:r>
              <a:rPr lang="en-US" sz="2000" dirty="0" smtClean="0"/>
              <a:t>To </a:t>
            </a:r>
            <a:r>
              <a:rPr lang="en-US" sz="2000" b="1" i="1" dirty="0" err="1" smtClean="0"/>
              <a:t>delici</a:t>
            </a:r>
            <a:r>
              <a:rPr lang="el-GR" sz="2000" b="1" i="1" dirty="0" smtClean="0"/>
              <a:t>ο</a:t>
            </a:r>
            <a:r>
              <a:rPr lang="en-US" sz="2000" b="1" i="1" dirty="0" smtClean="0"/>
              <a:t>us </a:t>
            </a:r>
            <a:r>
              <a:rPr lang="en-US" sz="2000" dirty="0" smtClean="0"/>
              <a:t>, </a:t>
            </a:r>
            <a:r>
              <a:rPr lang="el-GR" sz="2000" dirty="0" smtClean="0"/>
              <a:t>που οδηγεί στην σελίδα μας </a:t>
            </a:r>
            <a:r>
              <a:rPr lang="el-GR" sz="2000" dirty="0" err="1" smtClean="0"/>
              <a:t>π.χ</a:t>
            </a:r>
            <a:r>
              <a:rPr lang="el-GR" sz="2000" dirty="0" smtClean="0"/>
              <a:t> </a:t>
            </a:r>
            <a:r>
              <a:rPr lang="en-US" sz="2000" dirty="0" smtClean="0"/>
              <a:t>http://www.delicious.com/mastihas</a:t>
            </a:r>
          </a:p>
          <a:p>
            <a:pPr algn="just">
              <a:buNone/>
            </a:pPr>
            <a:endParaRPr lang="el-GR" sz="2400" dirty="0" smtClean="0"/>
          </a:p>
          <a:p>
            <a:endParaRPr lang="el-GR" dirty="0"/>
          </a:p>
        </p:txBody>
      </p:sp>
      <p:pic>
        <p:nvPicPr>
          <p:cNvPr id="3" name="Picture 2" descr="delicious-1.jpg"/>
          <p:cNvPicPr>
            <a:picLocks noChangeAspect="1"/>
          </p:cNvPicPr>
          <p:nvPr/>
        </p:nvPicPr>
        <p:blipFill>
          <a:blip r:embed="rId3" cstate="print"/>
          <a:srcRect t="34880" r="861" b="39920"/>
          <a:stretch>
            <a:fillRect/>
          </a:stretch>
        </p:blipFill>
        <p:spPr>
          <a:xfrm>
            <a:off x="2627784" y="404664"/>
            <a:ext cx="3240360" cy="617737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r="72449" b="87523"/>
          <a:stretch>
            <a:fillRect/>
          </a:stretch>
        </p:blipFill>
        <p:spPr bwMode="auto">
          <a:xfrm>
            <a:off x="1547664" y="3645024"/>
            <a:ext cx="5906741" cy="1314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1763688" y="3068960"/>
            <a:ext cx="4248472" cy="10801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771800" y="4365104"/>
            <a:ext cx="1944216" cy="8640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1700808"/>
            <a:ext cx="8183880" cy="4752528"/>
          </a:xfrm>
        </p:spPr>
        <p:txBody>
          <a:bodyPr>
            <a:normAutofit/>
          </a:bodyPr>
          <a:lstStyle/>
          <a:p>
            <a:r>
              <a:rPr lang="en-US" sz="2000" b="1" u="sng" dirty="0" smtClean="0"/>
              <a:t>Tag</a:t>
            </a:r>
            <a:r>
              <a:rPr lang="el-GR" sz="2000" dirty="0" smtClean="0"/>
              <a:t>:Λέξη κλειδί που συνδέει παρεμφερή αντικείμενα</a:t>
            </a:r>
          </a:p>
          <a:p>
            <a:pPr>
              <a:buNone/>
            </a:pPr>
            <a:endParaRPr lang="el-GR" sz="2000" dirty="0" smtClean="0"/>
          </a:p>
          <a:p>
            <a:r>
              <a:rPr lang="el-GR" sz="2000" dirty="0" smtClean="0"/>
              <a:t>Με 2 τρόπους :</a:t>
            </a:r>
          </a:p>
          <a:p>
            <a:pPr marL="804672" lvl="1" indent="-457200">
              <a:buFont typeface="+mj-lt"/>
              <a:buAutoNum type="arabicPeriod"/>
            </a:pPr>
            <a:r>
              <a:rPr lang="el-GR" sz="2000" dirty="0" smtClean="0"/>
              <a:t>Με την χρήση του </a:t>
            </a:r>
            <a:r>
              <a:rPr lang="en-US" sz="2000" dirty="0" smtClean="0"/>
              <a:t>button </a:t>
            </a:r>
            <a:r>
              <a:rPr lang="en-US" sz="2000" b="1" i="1" dirty="0" smtClean="0"/>
              <a:t>tag </a:t>
            </a:r>
            <a:r>
              <a:rPr lang="el-GR" sz="2000" dirty="0" smtClean="0"/>
              <a:t>του </a:t>
            </a:r>
            <a:r>
              <a:rPr lang="en-US" sz="2000" dirty="0" smtClean="0"/>
              <a:t>browser, </a:t>
            </a:r>
            <a:r>
              <a:rPr lang="el-GR" sz="2000" dirty="0" smtClean="0"/>
              <a:t>για την σελίδα την οποία έχουμε επισκεφθεί</a:t>
            </a:r>
          </a:p>
          <a:p>
            <a:pPr marL="804672" lvl="1" indent="-457200">
              <a:buFont typeface="+mj-lt"/>
              <a:buAutoNum type="arabicPeriod"/>
            </a:pPr>
            <a:endParaRPr lang="el-GR" sz="2000" b="1" i="1" dirty="0" smtClean="0"/>
          </a:p>
          <a:p>
            <a:pPr marL="804672" lvl="1" indent="-457200">
              <a:buFont typeface="+mj-lt"/>
              <a:buAutoNum type="arabicPeriod"/>
            </a:pPr>
            <a:r>
              <a:rPr lang="el-GR" sz="2000" dirty="0" smtClean="0"/>
              <a:t>Χωρίς την χρήση των </a:t>
            </a:r>
            <a:r>
              <a:rPr lang="en-US" sz="2000" dirty="0" smtClean="0"/>
              <a:t>buttons </a:t>
            </a:r>
            <a:r>
              <a:rPr lang="el-GR" sz="2000" dirty="0" smtClean="0"/>
              <a:t>του </a:t>
            </a:r>
            <a:r>
              <a:rPr lang="en-US" sz="2000" dirty="0" smtClean="0"/>
              <a:t>browser, </a:t>
            </a:r>
            <a:r>
              <a:rPr lang="el-GR" sz="2000" dirty="0" smtClean="0"/>
              <a:t>με την χρήση ειδικής επιλογής στην σελίδα μας στο </a:t>
            </a:r>
            <a:r>
              <a:rPr lang="en-US" sz="2000" dirty="0" smtClean="0"/>
              <a:t>delicious</a:t>
            </a:r>
            <a:endParaRPr lang="el-GR" sz="2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7544" y="476672"/>
            <a:ext cx="8280920" cy="105156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Tagging(1)</a:t>
            </a: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delicious-1.jpg"/>
          <p:cNvPicPr>
            <a:picLocks noChangeAspect="1"/>
          </p:cNvPicPr>
          <p:nvPr/>
        </p:nvPicPr>
        <p:blipFill>
          <a:blip r:embed="rId2" cstate="print"/>
          <a:srcRect t="34880" r="861" b="39920"/>
          <a:stretch>
            <a:fillRect/>
          </a:stretch>
        </p:blipFill>
        <p:spPr>
          <a:xfrm>
            <a:off x="2627784" y="404664"/>
            <a:ext cx="3312368" cy="57606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74140" t="19673" b="65170"/>
          <a:stretch>
            <a:fillRect/>
          </a:stretch>
        </p:blipFill>
        <p:spPr bwMode="auto">
          <a:xfrm>
            <a:off x="5076056" y="5013176"/>
            <a:ext cx="343249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rot="16200000" flipH="1">
            <a:off x="4860032" y="4077072"/>
            <a:ext cx="1440160" cy="14401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556792"/>
            <a:ext cx="8183880" cy="4259960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Και με τους 2 τρόπους πρέπει να συμπληρωθεί ο παρακάτω πίνακας:</a:t>
            </a:r>
          </a:p>
          <a:p>
            <a:endParaRPr lang="el-GR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7544" y="476672"/>
            <a:ext cx="8280920" cy="105156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Tagging(2)</a:t>
            </a: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delicious-1.jpg"/>
          <p:cNvPicPr>
            <a:picLocks noChangeAspect="1"/>
          </p:cNvPicPr>
          <p:nvPr/>
        </p:nvPicPr>
        <p:blipFill>
          <a:blip r:embed="rId2" cstate="print"/>
          <a:srcRect t="34880" r="861" b="39920"/>
          <a:stretch>
            <a:fillRect/>
          </a:stretch>
        </p:blipFill>
        <p:spPr>
          <a:xfrm>
            <a:off x="2627784" y="404664"/>
            <a:ext cx="3312368" cy="57606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17922" t="25545" r="18526" b="29061"/>
          <a:stretch>
            <a:fillRect/>
          </a:stretch>
        </p:blipFill>
        <p:spPr bwMode="auto">
          <a:xfrm>
            <a:off x="827584" y="2400314"/>
            <a:ext cx="7344816" cy="3909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796136" y="3573016"/>
            <a:ext cx="2880320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l-GR" dirty="0" smtClean="0"/>
              <a:t> </a:t>
            </a:r>
            <a:r>
              <a:rPr lang="en-US" dirty="0" smtClean="0"/>
              <a:t>Private </a:t>
            </a:r>
            <a:r>
              <a:rPr lang="el-GR" dirty="0" smtClean="0"/>
              <a:t>η </a:t>
            </a:r>
            <a:r>
              <a:rPr lang="en-US" dirty="0" smtClean="0"/>
              <a:t>public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Το </a:t>
            </a:r>
            <a:r>
              <a:rPr lang="en-US" dirty="0" smtClean="0"/>
              <a:t>URL</a:t>
            </a:r>
            <a:r>
              <a:rPr lang="el-GR" dirty="0" smtClean="0"/>
              <a:t> της σελίδας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l-GR" dirty="0" smtClean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 Ο Τίτλος (συνήθως αυτοματα)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l-GR" dirty="0" smtClean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 Το </a:t>
            </a:r>
            <a:r>
              <a:rPr lang="en-US" dirty="0" smtClean="0"/>
              <a:t>tag </a:t>
            </a:r>
            <a:r>
              <a:rPr lang="el-GR" dirty="0" smtClean="0"/>
              <a:t>που επιλέγετε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l-GR" dirty="0" smtClean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 Προτεινόμενα </a:t>
            </a:r>
            <a:r>
              <a:rPr lang="en-US" dirty="0" smtClean="0"/>
              <a:t>tags</a:t>
            </a:r>
            <a:endParaRPr lang="el-GR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6408204" y="3248980"/>
            <a:ext cx="576064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>
            <a:off x="2555776" y="3068960"/>
            <a:ext cx="3456384" cy="12241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1835696" y="4005064"/>
            <a:ext cx="4104456" cy="16561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1979712" y="3284984"/>
            <a:ext cx="3960440" cy="15841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2051720" y="4653136"/>
            <a:ext cx="3816424" cy="15841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newSha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288" y="2060848"/>
            <a:ext cx="8183562" cy="4032447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9552" y="980728"/>
            <a:ext cx="8280920" cy="72008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Tagging/</a:t>
            </a:r>
            <a:r>
              <a:rPr kumimoji="0" lang="el-GR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Αποστολή 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bookmark(3)</a:t>
            </a:r>
            <a:endParaRPr kumimoji="0" lang="el-GR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delicious-1.jpg"/>
          <p:cNvPicPr>
            <a:picLocks noChangeAspect="1"/>
          </p:cNvPicPr>
          <p:nvPr/>
        </p:nvPicPr>
        <p:blipFill>
          <a:blip r:embed="rId3" cstate="print"/>
          <a:srcRect t="34880" r="861" b="39920"/>
          <a:stretch>
            <a:fillRect/>
          </a:stretch>
        </p:blipFill>
        <p:spPr>
          <a:xfrm>
            <a:off x="2627784" y="404664"/>
            <a:ext cx="3312368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020272" y="3140968"/>
            <a:ext cx="1368152" cy="3024336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7544" y="476672"/>
            <a:ext cx="8280920" cy="105156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Βημα 2</a:t>
            </a:r>
            <a:r>
              <a:rPr kumimoji="0" lang="el-GR" sz="36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ο</a:t>
            </a:r>
            <a:r>
              <a:rPr kumimoji="0" lang="el-GR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Tagging(4)</a:t>
            </a: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delicious-1.jpg"/>
          <p:cNvPicPr>
            <a:picLocks noChangeAspect="1"/>
          </p:cNvPicPr>
          <p:nvPr/>
        </p:nvPicPr>
        <p:blipFill>
          <a:blip r:embed="rId2" cstate="print"/>
          <a:srcRect t="34880" r="861" b="39920"/>
          <a:stretch>
            <a:fillRect/>
          </a:stretch>
        </p:blipFill>
        <p:spPr>
          <a:xfrm>
            <a:off x="2627784" y="404664"/>
            <a:ext cx="3312368" cy="576064"/>
          </a:xfrm>
          <a:prstGeom prst="rect">
            <a:avLst/>
          </a:prstGeom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557338"/>
            <a:ext cx="7848872" cy="489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7092280" y="3140968"/>
            <a:ext cx="1296144" cy="309634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Rectangle 10"/>
          <p:cNvSpPr/>
          <p:nvPr/>
        </p:nvSpPr>
        <p:spPr>
          <a:xfrm>
            <a:off x="899592" y="3356992"/>
            <a:ext cx="5976664" cy="273630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Down Arrow Callout 11"/>
          <p:cNvSpPr/>
          <p:nvPr/>
        </p:nvSpPr>
        <p:spPr>
          <a:xfrm>
            <a:off x="6948264" y="1988840"/>
            <a:ext cx="1656184" cy="108012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Bookmarks</a:t>
            </a:r>
            <a:r>
              <a:rPr lang="el-GR" dirty="0" smtClean="0"/>
              <a:t> ανα </a:t>
            </a:r>
            <a:r>
              <a:rPr lang="en-US" dirty="0" smtClean="0"/>
              <a:t>tag</a:t>
            </a:r>
            <a:endParaRPr lang="el-GR" dirty="0"/>
          </a:p>
        </p:txBody>
      </p:sp>
      <p:sp>
        <p:nvSpPr>
          <p:cNvPr id="13" name="Down Arrow Callout 12"/>
          <p:cNvSpPr/>
          <p:nvPr/>
        </p:nvSpPr>
        <p:spPr>
          <a:xfrm>
            <a:off x="3500264" y="2285256"/>
            <a:ext cx="1656184" cy="108012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Bookmarks-</a:t>
            </a:r>
            <a:r>
              <a:rPr lang="el-GR" dirty="0" smtClean="0"/>
              <a:t>Χρονολογικά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1271</TotalTime>
  <Words>1011</Words>
  <Application>Microsoft Office PowerPoint</Application>
  <PresentationFormat>Προβολή στην οθόνη (4:3)</PresentationFormat>
  <Paragraphs>192</Paragraphs>
  <Slides>34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34</vt:i4>
      </vt:variant>
    </vt:vector>
  </HeadingPairs>
  <TitlesOfParts>
    <vt:vector size="35" baseType="lpstr">
      <vt:lpstr>Aspect</vt:lpstr>
      <vt:lpstr>       Delicious  Dropbox Google docs </vt:lpstr>
      <vt:lpstr> BOOKMARKING</vt:lpstr>
      <vt:lpstr> BOOKMARKING</vt:lpstr>
      <vt:lpstr> SOCIAL BOOKMARKING</vt:lpstr>
      <vt:lpstr>Δημιουργία λογαριασμού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Εκπαιδευτική αξιοποίηση</vt:lpstr>
      <vt:lpstr> </vt:lpstr>
      <vt:lpstr>Διαφάνεια 15</vt:lpstr>
      <vt:lpstr>Απαιτήσεις</vt:lpstr>
      <vt:lpstr>Download formats</vt:lpstr>
      <vt:lpstr>Uploading</vt:lpstr>
      <vt:lpstr>Περίπτωση google documents</vt:lpstr>
      <vt:lpstr>Περίπτωση google documents-                Docs home page</vt:lpstr>
      <vt:lpstr>Περίπτωση google documents-           Δημιουργία εγγράφου </vt:lpstr>
      <vt:lpstr>Περίπτωση google documents-Περιβάλλον επεξεργασίας εγγράφου </vt:lpstr>
      <vt:lpstr>Περίπτωση google documents- Διαμοιρασμός εγγράφου </vt:lpstr>
      <vt:lpstr>Περίπτωση google documents- Διαμοιρασμός εγγράφου </vt:lpstr>
      <vt:lpstr> </vt:lpstr>
      <vt:lpstr>             ΔΗΜΙΟΥΡΓΙΑ ΛΟΓΑΡΙΑΣΜΟΥ </vt:lpstr>
      <vt:lpstr>Web access </vt:lpstr>
      <vt:lpstr>Desktop application folder</vt:lpstr>
      <vt:lpstr>        Διαμοιρασμός αρχείων </vt:lpstr>
      <vt:lpstr>Αποθηκευτικός χώρος/Uploading</vt:lpstr>
      <vt:lpstr>   Διαμοιρασμός φακέλων </vt:lpstr>
      <vt:lpstr>Σενάριο ομαδικής εργασίας με την ταυτόχρονη χρήση των delicious, dropbox,google docs</vt:lpstr>
      <vt:lpstr>Σενάριο ομαδικής εργασίας με την ταυτόχρονη χρήση των delicious, dropbox,google docs</vt:lpstr>
      <vt:lpstr>Διαφάνεια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εργαλείων Delicious  Dropbox Google docs</dc:title>
  <dc:creator>Elias Papadopoulos</dc:creator>
  <cp:lastModifiedBy>Vassilis</cp:lastModifiedBy>
  <cp:revision>104</cp:revision>
  <dcterms:created xsi:type="dcterms:W3CDTF">2011-01-16T13:24:30Z</dcterms:created>
  <dcterms:modified xsi:type="dcterms:W3CDTF">2012-03-27T06:07:59Z</dcterms:modified>
</cp:coreProperties>
</file>